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handoutMasterIdLst>
    <p:handoutMasterId r:id="rId126"/>
  </p:handoutMasterIdLst>
  <p:sldIdLst>
    <p:sldId id="1339" r:id="rId2"/>
    <p:sldId id="1061" r:id="rId3"/>
    <p:sldId id="1214" r:id="rId4"/>
    <p:sldId id="1245" r:id="rId5"/>
    <p:sldId id="1340" r:id="rId6"/>
    <p:sldId id="1341" r:id="rId7"/>
    <p:sldId id="1292" r:id="rId8"/>
    <p:sldId id="1293" r:id="rId9"/>
    <p:sldId id="1294" r:id="rId10"/>
    <p:sldId id="1295" r:id="rId11"/>
    <p:sldId id="1301" r:id="rId12"/>
    <p:sldId id="1302" r:id="rId13"/>
    <p:sldId id="1303" r:id="rId14"/>
    <p:sldId id="1304" r:id="rId15"/>
    <p:sldId id="1305" r:id="rId16"/>
    <p:sldId id="1306" r:id="rId17"/>
    <p:sldId id="1307" r:id="rId18"/>
    <p:sldId id="1308" r:id="rId19"/>
    <p:sldId id="1309" r:id="rId20"/>
    <p:sldId id="1310" r:id="rId21"/>
    <p:sldId id="1327" r:id="rId22"/>
    <p:sldId id="1328" r:id="rId23"/>
    <p:sldId id="1329" r:id="rId24"/>
    <p:sldId id="1311" r:id="rId25"/>
    <p:sldId id="1312" r:id="rId26"/>
    <p:sldId id="1313" r:id="rId27"/>
    <p:sldId id="1314" r:id="rId28"/>
    <p:sldId id="1319" r:id="rId29"/>
    <p:sldId id="1320" r:id="rId30"/>
    <p:sldId id="1321" r:id="rId31"/>
    <p:sldId id="1322" r:id="rId32"/>
    <p:sldId id="1323" r:id="rId33"/>
    <p:sldId id="1324" r:id="rId34"/>
    <p:sldId id="1325" r:id="rId35"/>
    <p:sldId id="1326" r:id="rId36"/>
    <p:sldId id="1330" r:id="rId37"/>
    <p:sldId id="1190" r:id="rId38"/>
    <p:sldId id="1332" r:id="rId39"/>
    <p:sldId id="1333" r:id="rId40"/>
    <p:sldId id="1334" r:id="rId41"/>
    <p:sldId id="1335" r:id="rId42"/>
    <p:sldId id="1337" r:id="rId43"/>
    <p:sldId id="1338" r:id="rId44"/>
    <p:sldId id="1216" r:id="rId45"/>
    <p:sldId id="1218" r:id="rId46"/>
    <p:sldId id="1174" r:id="rId47"/>
    <p:sldId id="1191" r:id="rId48"/>
    <p:sldId id="1192" r:id="rId49"/>
    <p:sldId id="1193" r:id="rId50"/>
    <p:sldId id="1217" r:id="rId51"/>
    <p:sldId id="1219" r:id="rId52"/>
    <p:sldId id="1212" r:id="rId53"/>
    <p:sldId id="1239" r:id="rId54"/>
    <p:sldId id="1220" r:id="rId55"/>
    <p:sldId id="1221" r:id="rId56"/>
    <p:sldId id="1222" r:id="rId57"/>
    <p:sldId id="1223" r:id="rId58"/>
    <p:sldId id="1228" r:id="rId59"/>
    <p:sldId id="1224" r:id="rId60"/>
    <p:sldId id="1225" r:id="rId61"/>
    <p:sldId id="1226" r:id="rId62"/>
    <p:sldId id="1227" r:id="rId63"/>
    <p:sldId id="1229" r:id="rId64"/>
    <p:sldId id="1233" r:id="rId65"/>
    <p:sldId id="1234" r:id="rId66"/>
    <p:sldId id="1235" r:id="rId67"/>
    <p:sldId id="1205" r:id="rId68"/>
    <p:sldId id="1206" r:id="rId69"/>
    <p:sldId id="1207" r:id="rId70"/>
    <p:sldId id="1209" r:id="rId71"/>
    <p:sldId id="1210" r:id="rId72"/>
    <p:sldId id="1211" r:id="rId73"/>
    <p:sldId id="1182" r:id="rId74"/>
    <p:sldId id="1203" r:id="rId75"/>
    <p:sldId id="1238" r:id="rId76"/>
    <p:sldId id="1236" r:id="rId77"/>
    <p:sldId id="1000" r:id="rId78"/>
    <p:sldId id="1246" r:id="rId79"/>
    <p:sldId id="1247" r:id="rId80"/>
    <p:sldId id="1248" r:id="rId81"/>
    <p:sldId id="1249" r:id="rId82"/>
    <p:sldId id="1250" r:id="rId83"/>
    <p:sldId id="1251" r:id="rId84"/>
    <p:sldId id="1252" r:id="rId85"/>
    <p:sldId id="1253" r:id="rId86"/>
    <p:sldId id="1287" r:id="rId87"/>
    <p:sldId id="1255" r:id="rId88"/>
    <p:sldId id="1256" r:id="rId89"/>
    <p:sldId id="1296" r:id="rId90"/>
    <p:sldId id="1297" r:id="rId91"/>
    <p:sldId id="1298" r:id="rId92"/>
    <p:sldId id="1257" r:id="rId93"/>
    <p:sldId id="1258" r:id="rId94"/>
    <p:sldId id="1259" r:id="rId95"/>
    <p:sldId id="1288" r:id="rId96"/>
    <p:sldId id="1261" r:id="rId97"/>
    <p:sldId id="1262" r:id="rId98"/>
    <p:sldId id="1263" r:id="rId99"/>
    <p:sldId id="1291" r:id="rId100"/>
    <p:sldId id="1290" r:id="rId101"/>
    <p:sldId id="1289" r:id="rId102"/>
    <p:sldId id="1265" r:id="rId103"/>
    <p:sldId id="1266" r:id="rId104"/>
    <p:sldId id="1267" r:id="rId105"/>
    <p:sldId id="1268" r:id="rId106"/>
    <p:sldId id="1269" r:id="rId107"/>
    <p:sldId id="1270" r:id="rId108"/>
    <p:sldId id="1271" r:id="rId109"/>
    <p:sldId id="1272" r:id="rId110"/>
    <p:sldId id="1273" r:id="rId111"/>
    <p:sldId id="1274" r:id="rId112"/>
    <p:sldId id="1275" r:id="rId113"/>
    <p:sldId id="1276" r:id="rId114"/>
    <p:sldId id="1277" r:id="rId115"/>
    <p:sldId id="1278" r:id="rId116"/>
    <p:sldId id="1279" r:id="rId117"/>
    <p:sldId id="1280" r:id="rId118"/>
    <p:sldId id="1281" r:id="rId119"/>
    <p:sldId id="1282" r:id="rId120"/>
    <p:sldId id="1283" r:id="rId121"/>
    <p:sldId id="1284" r:id="rId122"/>
    <p:sldId id="1285" r:id="rId123"/>
    <p:sldId id="1286" r:id="rId124"/>
  </p:sldIdLst>
  <p:sldSz cx="9144000" cy="6858000" type="screen4x3"/>
  <p:notesSz cx="6858000" cy="9144000"/>
  <p:defaultTextStyle>
    <a:defPPr>
      <a:defRPr lang="ja-JP"/>
    </a:defPPr>
    <a:lvl1pPr algn="l" rtl="0" fontAlgn="base">
      <a:spcBef>
        <a:spcPct val="0"/>
      </a:spcBef>
      <a:spcAft>
        <a:spcPct val="0"/>
      </a:spcAft>
      <a:defRPr kumimoji="1" sz="2400" kern="1200">
        <a:solidFill>
          <a:schemeClr val="tx1"/>
        </a:solidFill>
        <a:latin typeface="小塚ゴシック Std R" pitchFamily="-27" charset="-128"/>
        <a:ea typeface="小塚ゴシック Std R" pitchFamily="-27" charset="-128"/>
        <a:cs typeface="小塚ゴシック Std R" pitchFamily="-27" charset="-128"/>
      </a:defRPr>
    </a:lvl1pPr>
    <a:lvl2pPr marL="457200" algn="l" rtl="0" fontAlgn="base">
      <a:spcBef>
        <a:spcPct val="0"/>
      </a:spcBef>
      <a:spcAft>
        <a:spcPct val="0"/>
      </a:spcAft>
      <a:defRPr kumimoji="1" sz="2400" kern="1200">
        <a:solidFill>
          <a:schemeClr val="tx1"/>
        </a:solidFill>
        <a:latin typeface="小塚ゴシック Std R" pitchFamily="-27" charset="-128"/>
        <a:ea typeface="小塚ゴシック Std R" pitchFamily="-27" charset="-128"/>
        <a:cs typeface="小塚ゴシック Std R" pitchFamily="-27" charset="-128"/>
      </a:defRPr>
    </a:lvl2pPr>
    <a:lvl3pPr marL="914400" algn="l" rtl="0" fontAlgn="base">
      <a:spcBef>
        <a:spcPct val="0"/>
      </a:spcBef>
      <a:spcAft>
        <a:spcPct val="0"/>
      </a:spcAft>
      <a:defRPr kumimoji="1" sz="2400" kern="1200">
        <a:solidFill>
          <a:schemeClr val="tx1"/>
        </a:solidFill>
        <a:latin typeface="小塚ゴシック Std R" pitchFamily="-27" charset="-128"/>
        <a:ea typeface="小塚ゴシック Std R" pitchFamily="-27" charset="-128"/>
        <a:cs typeface="小塚ゴシック Std R" pitchFamily="-27" charset="-128"/>
      </a:defRPr>
    </a:lvl3pPr>
    <a:lvl4pPr marL="1371600" algn="l" rtl="0" fontAlgn="base">
      <a:spcBef>
        <a:spcPct val="0"/>
      </a:spcBef>
      <a:spcAft>
        <a:spcPct val="0"/>
      </a:spcAft>
      <a:defRPr kumimoji="1" sz="2400" kern="1200">
        <a:solidFill>
          <a:schemeClr val="tx1"/>
        </a:solidFill>
        <a:latin typeface="小塚ゴシック Std R" pitchFamily="-27" charset="-128"/>
        <a:ea typeface="小塚ゴシック Std R" pitchFamily="-27" charset="-128"/>
        <a:cs typeface="小塚ゴシック Std R" pitchFamily="-27" charset="-128"/>
      </a:defRPr>
    </a:lvl4pPr>
    <a:lvl5pPr marL="1828800" algn="l" rtl="0" fontAlgn="base">
      <a:spcBef>
        <a:spcPct val="0"/>
      </a:spcBef>
      <a:spcAft>
        <a:spcPct val="0"/>
      </a:spcAft>
      <a:defRPr kumimoji="1" sz="2400" kern="1200">
        <a:solidFill>
          <a:schemeClr val="tx1"/>
        </a:solidFill>
        <a:latin typeface="小塚ゴシック Std R" pitchFamily="-27" charset="-128"/>
        <a:ea typeface="小塚ゴシック Std R" pitchFamily="-27" charset="-128"/>
        <a:cs typeface="小塚ゴシック Std R" pitchFamily="-27" charset="-128"/>
      </a:defRPr>
    </a:lvl5pPr>
    <a:lvl6pPr marL="2286000" algn="l" defTabSz="457200" rtl="0" eaLnBrk="1" latinLnBrk="0" hangingPunct="1">
      <a:defRPr kumimoji="1" sz="2400" kern="1200">
        <a:solidFill>
          <a:schemeClr val="tx1"/>
        </a:solidFill>
        <a:latin typeface="小塚ゴシック Std R" pitchFamily="-27" charset="-128"/>
        <a:ea typeface="小塚ゴシック Std R" pitchFamily="-27" charset="-128"/>
        <a:cs typeface="小塚ゴシック Std R" pitchFamily="-27" charset="-128"/>
      </a:defRPr>
    </a:lvl6pPr>
    <a:lvl7pPr marL="2743200" algn="l" defTabSz="457200" rtl="0" eaLnBrk="1" latinLnBrk="0" hangingPunct="1">
      <a:defRPr kumimoji="1" sz="2400" kern="1200">
        <a:solidFill>
          <a:schemeClr val="tx1"/>
        </a:solidFill>
        <a:latin typeface="小塚ゴシック Std R" pitchFamily="-27" charset="-128"/>
        <a:ea typeface="小塚ゴシック Std R" pitchFamily="-27" charset="-128"/>
        <a:cs typeface="小塚ゴシック Std R" pitchFamily="-27" charset="-128"/>
      </a:defRPr>
    </a:lvl7pPr>
    <a:lvl8pPr marL="3200400" algn="l" defTabSz="457200" rtl="0" eaLnBrk="1" latinLnBrk="0" hangingPunct="1">
      <a:defRPr kumimoji="1" sz="2400" kern="1200">
        <a:solidFill>
          <a:schemeClr val="tx1"/>
        </a:solidFill>
        <a:latin typeface="小塚ゴシック Std R" pitchFamily="-27" charset="-128"/>
        <a:ea typeface="小塚ゴシック Std R" pitchFamily="-27" charset="-128"/>
        <a:cs typeface="小塚ゴシック Std R" pitchFamily="-27" charset="-128"/>
      </a:defRPr>
    </a:lvl8pPr>
    <a:lvl9pPr marL="3657600" algn="l" defTabSz="457200" rtl="0" eaLnBrk="1" latinLnBrk="0" hangingPunct="1">
      <a:defRPr kumimoji="1" sz="2400" kern="1200">
        <a:solidFill>
          <a:schemeClr val="tx1"/>
        </a:solidFill>
        <a:latin typeface="小塚ゴシック Std R" pitchFamily="-27" charset="-128"/>
        <a:ea typeface="小塚ゴシック Std R" pitchFamily="-27" charset="-128"/>
        <a:cs typeface="小塚ゴシック Std R" pitchFamily="-27" charset="-128"/>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ECFFF"/>
    <a:srgbClr val="CF95D7"/>
    <a:srgbClr val="99B0E8"/>
    <a:srgbClr val="6699FF"/>
    <a:srgbClr val="6699CC"/>
    <a:srgbClr val="35FF34"/>
    <a:srgbClr val="FF4FB6"/>
    <a:srgbClr val="FFD9E9"/>
    <a:srgbClr val="004080"/>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テーマ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淡色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p:cViewPr varScale="1">
        <p:scale>
          <a:sx n="74" d="100"/>
          <a:sy n="74" d="100"/>
        </p:scale>
        <p:origin x="656" y="56"/>
      </p:cViewPr>
      <p:guideLst>
        <p:guide orient="horz" pos="215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kayama masaki" userId="62326ca6c4db36a7" providerId="LiveId" clId="{6FB1304F-877B-413E-B572-36E7FD166155}"/>
    <pc:docChg chg="modSld">
      <pc:chgData name="nakayama masaki" userId="62326ca6c4db36a7" providerId="LiveId" clId="{6FB1304F-877B-413E-B572-36E7FD166155}" dt="2019-06-05T02:22:52.432" v="0" actId="9405"/>
      <pc:docMkLst>
        <pc:docMk/>
      </pc:docMkLst>
      <pc:sldChg chg="addSp">
        <pc:chgData name="nakayama masaki" userId="62326ca6c4db36a7" providerId="LiveId" clId="{6FB1304F-877B-413E-B572-36E7FD166155}" dt="2019-06-05T02:22:52.432" v="0" actId="9405"/>
        <pc:sldMkLst>
          <pc:docMk/>
          <pc:sldMk cId="3397707478" sldId="1339"/>
        </pc:sldMkLst>
        <pc:inkChg chg="add">
          <ac:chgData name="nakayama masaki" userId="62326ca6c4db36a7" providerId="LiveId" clId="{6FB1304F-877B-413E-B572-36E7FD166155}" dt="2019-06-05T02:22:52.432" v="0" actId="9405"/>
          <ac:inkMkLst>
            <pc:docMk/>
            <pc:sldMk cId="3397707478" sldId="1339"/>
            <ac:inkMk id="2" creationId="{8D17D3CE-AB97-4359-AE1C-ED0085743DCA}"/>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30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08" charset="0"/>
                <a:ea typeface="ＭＳ Ｐゴシック" pitchFamily="-108" charset="-128"/>
                <a:cs typeface="ＭＳ Ｐゴシック" pitchFamily="-108" charset="-128"/>
              </a:defRPr>
            </a:lvl1pPr>
          </a:lstStyle>
          <a:p>
            <a:endParaRPr lang="en-US" altLang="ja-JP"/>
          </a:p>
        </p:txBody>
      </p:sp>
      <p:sp>
        <p:nvSpPr>
          <p:cNvPr id="68301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08" charset="0"/>
                <a:ea typeface="ＭＳ Ｐゴシック" pitchFamily="-108" charset="-128"/>
                <a:cs typeface="ＭＳ Ｐゴシック" pitchFamily="-108" charset="-128"/>
              </a:defRPr>
            </a:lvl1pPr>
          </a:lstStyle>
          <a:p>
            <a:endParaRPr lang="en-US" altLang="ja-JP"/>
          </a:p>
        </p:txBody>
      </p:sp>
      <p:sp>
        <p:nvSpPr>
          <p:cNvPr id="68301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08" charset="0"/>
                <a:ea typeface="ＭＳ Ｐゴシック" pitchFamily="-108" charset="-128"/>
                <a:cs typeface="ＭＳ Ｐゴシック" pitchFamily="-108" charset="-128"/>
              </a:defRPr>
            </a:lvl1pPr>
          </a:lstStyle>
          <a:p>
            <a:endParaRPr lang="en-US" altLang="ja-JP"/>
          </a:p>
        </p:txBody>
      </p:sp>
      <p:sp>
        <p:nvSpPr>
          <p:cNvPr id="68301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pitchFamily="-108" charset="0"/>
                <a:ea typeface="ＭＳ Ｐゴシック" pitchFamily="-108" charset="-128"/>
                <a:cs typeface="ＭＳ Ｐゴシック" pitchFamily="-108" charset="-128"/>
              </a:defRPr>
            </a:lvl1pPr>
          </a:lstStyle>
          <a:p>
            <a:fld id="{EC8A73AC-77CD-6643-B546-6C9605CEFF17}" type="slidenum">
              <a:rPr lang="en-US" altLang="ja-JP"/>
              <a:pPr/>
              <a:t>‹#›</a:t>
            </a:fld>
            <a:endParaRPr lang="en-US" altLang="ja-JP"/>
          </a:p>
        </p:txBody>
      </p:sp>
    </p:spTree>
    <p:extLst>
      <p:ext uri="{BB962C8B-B14F-4D97-AF65-F5344CB8AC3E}">
        <p14:creationId xmlns:p14="http://schemas.microsoft.com/office/powerpoint/2010/main" val="342609942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05T02:22:52.424"/>
    </inkml:context>
    <inkml:brush xml:id="br0">
      <inkml:brushProperty name="width" value="0.05" units="cm"/>
      <inkml:brushProperty name="height" value="0.05" units="cm"/>
      <inkml:brushProperty name="color" value="#FF0066"/>
    </inkml:brush>
  </inkml:definitions>
  <inkml:trace contextRef="#ctx0" brushRef="#br0">1 204 11864 0 0,'0'0'0'0'0,"0"0"0"0"0,0 0 0 0 0,0 0 488 0 0,0 0 0 0 0,0 0 0 0 0,0 0 0 0 0,0 0-376 0 0,0 0 0 0 0,29-22 0 0 0,12-8 0 0 0,20-14-320 0 0,-5 9 8 0 0,-12 10-8 0 0,-5 3 8 0 0,-1-4-8448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83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08" charset="0"/>
                <a:ea typeface="ＭＳ Ｐゴシック" pitchFamily="-108" charset="-128"/>
                <a:cs typeface="ＭＳ Ｐゴシック" pitchFamily="-108" charset="-128"/>
              </a:defRPr>
            </a:lvl1pPr>
          </a:lstStyle>
          <a:p>
            <a:endParaRPr lang="en-US" altLang="ja-JP"/>
          </a:p>
        </p:txBody>
      </p:sp>
      <p:sp>
        <p:nvSpPr>
          <p:cNvPr id="73830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08" charset="0"/>
                <a:ea typeface="ＭＳ Ｐゴシック" pitchFamily="-108" charset="-128"/>
                <a:cs typeface="ＭＳ Ｐゴシック" pitchFamily="-108" charset="-128"/>
              </a:defRPr>
            </a:lvl1pPr>
          </a:lstStyle>
          <a:p>
            <a:endParaRPr lang="en-US" altLang="ja-JP"/>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3830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73831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08" charset="0"/>
                <a:ea typeface="ＭＳ Ｐゴシック" pitchFamily="-108" charset="-128"/>
                <a:cs typeface="ＭＳ Ｐゴシック" pitchFamily="-108" charset="-128"/>
              </a:defRPr>
            </a:lvl1pPr>
          </a:lstStyle>
          <a:p>
            <a:endParaRPr lang="en-US" altLang="ja-JP"/>
          </a:p>
        </p:txBody>
      </p:sp>
      <p:sp>
        <p:nvSpPr>
          <p:cNvPr id="73831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pitchFamily="-108" charset="0"/>
                <a:ea typeface="ＭＳ Ｐゴシック" pitchFamily="-108" charset="-128"/>
                <a:cs typeface="ＭＳ Ｐゴシック" pitchFamily="-108" charset="-128"/>
              </a:defRPr>
            </a:lvl1pPr>
          </a:lstStyle>
          <a:p>
            <a:fld id="{D14A5B36-5DAC-8B42-B038-1C1A4767FE95}" type="slidenum">
              <a:rPr lang="en-US" altLang="ja-JP"/>
              <a:pPr/>
              <a:t>‹#›</a:t>
            </a:fld>
            <a:endParaRPr lang="en-US" altLang="ja-JP"/>
          </a:p>
        </p:txBody>
      </p:sp>
    </p:spTree>
    <p:extLst>
      <p:ext uri="{BB962C8B-B14F-4D97-AF65-F5344CB8AC3E}">
        <p14:creationId xmlns:p14="http://schemas.microsoft.com/office/powerpoint/2010/main" val="31277036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ＭＳ Ｐゴシック" charset="-128"/>
        <a:cs typeface="ＭＳ Ｐゴシック" charset="-128"/>
      </a:defRPr>
    </a:lvl1pPr>
    <a:lvl2pPr marL="457200" algn="l" rtl="0" fontAlgn="base">
      <a:spcBef>
        <a:spcPct val="30000"/>
      </a:spcBef>
      <a:spcAft>
        <a:spcPct val="0"/>
      </a:spcAft>
      <a:defRPr kumimoji="1"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kumimoji="1"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kumimoji="1"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kumimoji="1" sz="1200" kern="1200">
        <a:solidFill>
          <a:schemeClr val="tx1"/>
        </a:solidFill>
        <a:latin typeface="Arial" charset="0"/>
        <a:ea typeface="ＭＳ Ｐゴシック" charset="-128"/>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E0126115-A382-4F4F-9F11-96E77FED394C}" type="slidenum">
              <a:rPr lang="en-US" altLang="ja-JP"/>
              <a:pPr/>
              <a:t>1</a:t>
            </a:fld>
            <a:endParaRPr lang="en-US" altLang="ja-JP"/>
          </a:p>
        </p:txBody>
      </p:sp>
      <p:sp>
        <p:nvSpPr>
          <p:cNvPr id="16387" name="Rectangle 2"/>
          <p:cNvSpPr>
            <a:spLocks noGrp="1" noRot="1" noChangeAspect="1" noChangeArrowheads="1"/>
          </p:cNvSpPr>
          <p:nvPr>
            <p:ph type="sldImg"/>
          </p:nvPr>
        </p:nvSpPr>
        <p:spPr>
          <a:solidFill>
            <a:srgbClr val="FFFFFF"/>
          </a:solidFill>
          <a:ln/>
        </p:spPr>
      </p:sp>
      <p:sp>
        <p:nvSpPr>
          <p:cNvPr id="16388" name="Rectangle 3"/>
          <p:cNvSpPr>
            <a:spLocks noGrp="1" noChangeArrowheads="1"/>
          </p:cNvSpPr>
          <p:nvPr>
            <p:ph type="body" idx="1"/>
          </p:nvPr>
        </p:nvSpPr>
        <p:spPr>
          <a:solidFill>
            <a:srgbClr val="FFFFFF"/>
          </a:solidFill>
          <a:ln>
            <a:solidFill>
              <a:srgbClr val="000000"/>
            </a:solidFill>
          </a:ln>
        </p:spPr>
        <p:txBody>
          <a:bodyPr/>
          <a:lstStyle/>
          <a:p>
            <a:endParaRPr lang="en-US" altLang="ja-JP"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40718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E0126115-A382-4F4F-9F11-96E77FED394C}" type="slidenum">
              <a:rPr lang="en-US" altLang="ja-JP"/>
              <a:pPr/>
              <a:t>7</a:t>
            </a:fld>
            <a:endParaRPr lang="en-US" altLang="ja-JP"/>
          </a:p>
        </p:txBody>
      </p:sp>
      <p:sp>
        <p:nvSpPr>
          <p:cNvPr id="16387" name="Rectangle 2"/>
          <p:cNvSpPr>
            <a:spLocks noGrp="1" noRot="1" noChangeAspect="1" noChangeArrowheads="1"/>
          </p:cNvSpPr>
          <p:nvPr>
            <p:ph type="sldImg"/>
          </p:nvPr>
        </p:nvSpPr>
        <p:spPr>
          <a:solidFill>
            <a:srgbClr val="FFFFFF"/>
          </a:solidFill>
          <a:ln/>
        </p:spPr>
      </p:sp>
      <p:sp>
        <p:nvSpPr>
          <p:cNvPr id="16388" name="Rectangle 3"/>
          <p:cNvSpPr>
            <a:spLocks noGrp="1" noChangeArrowheads="1"/>
          </p:cNvSpPr>
          <p:nvPr>
            <p:ph type="body" idx="1"/>
          </p:nvPr>
        </p:nvSpPr>
        <p:spPr>
          <a:solidFill>
            <a:srgbClr val="FFFFFF"/>
          </a:solidFill>
          <a:ln>
            <a:solidFill>
              <a:srgbClr val="000000"/>
            </a:solidFill>
          </a:ln>
        </p:spPr>
        <p:txBody>
          <a:bodyPr/>
          <a:lstStyle/>
          <a:p>
            <a:endParaRPr lang="en-US" altLang="ja-JP"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479697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14A5B36-5DAC-8B42-B038-1C1A4767FE95}" type="slidenum">
              <a:rPr lang="en-US" altLang="ja-JP" smtClean="0"/>
              <a:pPr/>
              <a:t>16</a:t>
            </a:fld>
            <a:endParaRPr lang="en-US" altLang="ja-JP"/>
          </a:p>
        </p:txBody>
      </p:sp>
    </p:spTree>
    <p:extLst>
      <p:ext uri="{BB962C8B-B14F-4D97-AF65-F5344CB8AC3E}">
        <p14:creationId xmlns:p14="http://schemas.microsoft.com/office/powerpoint/2010/main" val="4208496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E0126115-A382-4F4F-9F11-96E77FED394C}" type="slidenum">
              <a:rPr lang="en-US" altLang="ja-JP"/>
              <a:pPr/>
              <a:t>36</a:t>
            </a:fld>
            <a:endParaRPr lang="en-US" altLang="ja-JP"/>
          </a:p>
        </p:txBody>
      </p:sp>
      <p:sp>
        <p:nvSpPr>
          <p:cNvPr id="16387" name="Rectangle 2"/>
          <p:cNvSpPr>
            <a:spLocks noGrp="1" noRot="1" noChangeAspect="1" noChangeArrowheads="1"/>
          </p:cNvSpPr>
          <p:nvPr>
            <p:ph type="sldImg"/>
          </p:nvPr>
        </p:nvSpPr>
        <p:spPr>
          <a:solidFill>
            <a:srgbClr val="FFFFFF"/>
          </a:solidFill>
          <a:ln/>
        </p:spPr>
      </p:sp>
      <p:sp>
        <p:nvSpPr>
          <p:cNvPr id="16388" name="Rectangle 3"/>
          <p:cNvSpPr>
            <a:spLocks noGrp="1" noChangeArrowheads="1"/>
          </p:cNvSpPr>
          <p:nvPr>
            <p:ph type="body" idx="1"/>
          </p:nvPr>
        </p:nvSpPr>
        <p:spPr>
          <a:solidFill>
            <a:srgbClr val="FFFFFF"/>
          </a:solidFill>
          <a:ln>
            <a:solidFill>
              <a:srgbClr val="000000"/>
            </a:solidFill>
          </a:ln>
        </p:spPr>
        <p:txBody>
          <a:bodyPr/>
          <a:lstStyle/>
          <a:p>
            <a:endParaRPr lang="en-US" altLang="ja-JP"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8452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50</a:t>
            </a:r>
          </a:p>
          <a:p>
            <a:r>
              <a:rPr kumimoji="1" lang="ja-JP" altLang="en-US" dirty="0"/>
              <a:t>サイト構成です</a:t>
            </a:r>
          </a:p>
          <a:p>
            <a:r>
              <a:rPr kumimoji="1" lang="ja-JP" altLang="en-US" dirty="0"/>
              <a:t>検索ボックスからはキーワードによる全文検索が出来ます</a:t>
            </a:r>
          </a:p>
          <a:p>
            <a:r>
              <a:rPr kumimoji="1" lang="ja-JP" altLang="en-US" dirty="0"/>
              <a:t>クリック</a:t>
            </a:r>
          </a:p>
          <a:p>
            <a:r>
              <a:rPr kumimoji="1" lang="ja-JP" altLang="en-US" dirty="0"/>
              <a:t>検索結果，作者情報を開いた画面です．</a:t>
            </a:r>
          </a:p>
          <a:p>
            <a:r>
              <a:rPr kumimoji="1" lang="ja-JP" altLang="en-US" dirty="0"/>
              <a:t>タブにデータ，参照1，参照2があります</a:t>
            </a:r>
          </a:p>
          <a:p>
            <a:r>
              <a:rPr kumimoji="1" lang="ja-JP" altLang="en-US" dirty="0"/>
              <a:t>データタブはLODAC統合情報，参照タブは情報源</a:t>
            </a:r>
            <a:endParaRPr kumimoji="1" lang="en-US" altLang="ja-JP" dirty="0"/>
          </a:p>
          <a:p>
            <a:r>
              <a:rPr kumimoji="1" lang="ja-JP" altLang="en-US" dirty="0"/>
              <a:t>からの情報になります</a:t>
            </a:r>
          </a:p>
          <a:p>
            <a:r>
              <a:rPr kumimoji="1" lang="ja-JP" altLang="en-US" dirty="0"/>
              <a:t>クリック</a:t>
            </a:r>
          </a:p>
          <a:p>
            <a:r>
              <a:rPr kumimoji="1" lang="ja-JP" altLang="en-US" dirty="0"/>
              <a:t>参照1はWikiPediaの情報をそのまま引用して人物名の</a:t>
            </a:r>
            <a:endParaRPr kumimoji="1" lang="en-US" altLang="ja-JP" dirty="0"/>
          </a:p>
          <a:p>
            <a:r>
              <a:rPr kumimoji="1" lang="ja-JP" altLang="en-US" dirty="0"/>
              <a:t>解説に使用しています</a:t>
            </a:r>
            <a:endParaRPr kumimoji="1" lang="en-US" altLang="ja-JP" dirty="0"/>
          </a:p>
          <a:p>
            <a:r>
              <a:rPr kumimoji="1" lang="ja-JP" altLang="en-US" dirty="0"/>
              <a:t>クリック</a:t>
            </a:r>
          </a:p>
          <a:p>
            <a:r>
              <a:rPr kumimoji="1" lang="ja-JP" altLang="en-US" dirty="0"/>
              <a:t>参照2は日本美術シソーラスの情報です．</a:t>
            </a:r>
            <a:endParaRPr kumimoji="1" lang="en-US" altLang="ja-JP" dirty="0"/>
          </a:p>
          <a:p>
            <a:r>
              <a:rPr kumimoji="1" lang="ja-JP" altLang="en-US" dirty="0"/>
              <a:t>専門性の高い情報が閲覧できます．</a:t>
            </a:r>
            <a:endParaRPr kumimoji="1" lang="en-US" altLang="ja-JP" dirty="0"/>
          </a:p>
          <a:p>
            <a:r>
              <a:rPr kumimoji="1" lang="ja-JP" altLang="en-US" dirty="0"/>
              <a:t>クリック</a:t>
            </a:r>
            <a:endParaRPr kumimoji="1" lang="en-US" altLang="ja-JP" dirty="0"/>
          </a:p>
          <a:p>
            <a:r>
              <a:rPr kumimoji="1" lang="ja-JP" altLang="en-US" dirty="0"/>
              <a:t>作品情報に関しても同様の形式をとります．</a:t>
            </a:r>
          </a:p>
          <a:p>
            <a:r>
              <a:rPr kumimoji="1" lang="en-US" altLang="ja-JP" dirty="0"/>
              <a:t>17:30</a:t>
            </a:r>
            <a:endParaRPr kumimoji="1" lang="ja-JP" altLang="en-US" dirty="0"/>
          </a:p>
        </p:txBody>
      </p:sp>
      <p:sp>
        <p:nvSpPr>
          <p:cNvPr id="4" name="スライド番号プレースホルダー 3"/>
          <p:cNvSpPr>
            <a:spLocks noGrp="1"/>
          </p:cNvSpPr>
          <p:nvPr>
            <p:ph type="sldNum" sz="quarter" idx="10"/>
          </p:nvPr>
        </p:nvSpPr>
        <p:spPr/>
        <p:txBody>
          <a:bodyPr/>
          <a:lstStyle/>
          <a:p>
            <a:fld id="{A5D78FC6-CE17-4259-A63C-DDFC12E048FC}" type="slidenum">
              <a:rPr lang="en-US" altLang="ja-JP" smtClean="0"/>
              <a:pPr/>
              <a:t>72</a:t>
            </a:fld>
            <a:endParaRPr kumimoji="1" lang="ja-JP" altLang="en-US"/>
          </a:p>
        </p:txBody>
      </p:sp>
    </p:spTree>
    <p:extLst>
      <p:ext uri="{BB962C8B-B14F-4D97-AF65-F5344CB8AC3E}">
        <p14:creationId xmlns:p14="http://schemas.microsoft.com/office/powerpoint/2010/main" val="4034420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14A5B36-5DAC-8B42-B038-1C1A4767FE95}" type="slidenum">
              <a:rPr lang="en-US" altLang="ja-JP" smtClean="0"/>
              <a:pPr/>
              <a:t>74</a:t>
            </a:fld>
            <a:endParaRPr lang="en-US" altLang="ja-JP"/>
          </a:p>
        </p:txBody>
      </p:sp>
    </p:spTree>
    <p:extLst>
      <p:ext uri="{BB962C8B-B14F-4D97-AF65-F5344CB8AC3E}">
        <p14:creationId xmlns:p14="http://schemas.microsoft.com/office/powerpoint/2010/main" val="161959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E0126115-A382-4F4F-9F11-96E77FED394C}" type="slidenum">
              <a:rPr lang="en-US" altLang="ja-JP"/>
              <a:pPr/>
              <a:t>77</a:t>
            </a:fld>
            <a:endParaRPr lang="en-US" altLang="ja-JP"/>
          </a:p>
        </p:txBody>
      </p:sp>
      <p:sp>
        <p:nvSpPr>
          <p:cNvPr id="16387" name="Rectangle 2"/>
          <p:cNvSpPr>
            <a:spLocks noGrp="1" noRot="1" noChangeAspect="1" noChangeArrowheads="1"/>
          </p:cNvSpPr>
          <p:nvPr>
            <p:ph type="sldImg"/>
          </p:nvPr>
        </p:nvSpPr>
        <p:spPr>
          <a:solidFill>
            <a:srgbClr val="FFFFFF"/>
          </a:solidFill>
          <a:ln/>
        </p:spPr>
      </p:sp>
      <p:sp>
        <p:nvSpPr>
          <p:cNvPr id="16388" name="Rectangle 3"/>
          <p:cNvSpPr>
            <a:spLocks noGrp="1" noChangeArrowheads="1"/>
          </p:cNvSpPr>
          <p:nvPr>
            <p:ph type="body" idx="1"/>
          </p:nvPr>
        </p:nvSpPr>
        <p:spPr>
          <a:solidFill>
            <a:srgbClr val="FFFFFF"/>
          </a:solidFill>
          <a:ln>
            <a:solidFill>
              <a:srgbClr val="000000"/>
            </a:solidFill>
          </a:ln>
        </p:spPr>
        <p:txBody>
          <a:bodyPr/>
          <a:lstStyle/>
          <a:p>
            <a:endParaRPr lang="en-US" altLang="ja-JP"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11390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14A5B36-5DAC-8B42-B038-1C1A4767FE95}" type="slidenum">
              <a:rPr lang="en-US" altLang="ja-JP" smtClean="0"/>
              <a:pPr/>
              <a:t>95</a:t>
            </a:fld>
            <a:endParaRPr lang="en-US" altLang="ja-JP"/>
          </a:p>
        </p:txBody>
      </p:sp>
    </p:spTree>
    <p:extLst>
      <p:ext uri="{BB962C8B-B14F-4D97-AF65-F5344CB8AC3E}">
        <p14:creationId xmlns:p14="http://schemas.microsoft.com/office/powerpoint/2010/main" val="139059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573049"/>
            <a:ext cx="7772400" cy="584776"/>
          </a:xfrm>
        </p:spPr>
        <p:txBody>
          <a:bodyPr/>
          <a:lstStyle>
            <a:lvl1pPr algn="ctr">
              <a:defRPr>
                <a:solidFill>
                  <a:schemeClr val="tx1">
                    <a:lumMod val="95000"/>
                    <a:lumOff val="5000"/>
                  </a:schemeClr>
                </a:solidFill>
              </a:defRPr>
            </a:lvl1p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lnSpc>
                <a:spcPct val="110000"/>
              </a:lnSpc>
              <a:buNone/>
              <a:defRPr sz="2800">
                <a:solidFill>
                  <a:schemeClr val="tx1">
                    <a:lumMod val="95000"/>
                    <a:lumOff val="5000"/>
                  </a:schemeClr>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D16287B1-CE07-4E4F-8C08-1ABF1551210E}" type="slidenum">
              <a:rPr lang="en-US" altLang="ja-JP"/>
              <a:pPr/>
              <a:t>‹#›</a:t>
            </a:fld>
            <a:endParaRPr lang="en-US" altLang="ja-JP"/>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24B95E26-4226-AF4B-94E2-AE759DE67CD5}" type="slidenum">
              <a:rPr lang="en-US" altLang="ja-JP"/>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62750" y="261938"/>
            <a:ext cx="2152650" cy="6291262"/>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304800" y="261938"/>
            <a:ext cx="6305550" cy="6291262"/>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D13D4AF0-FAA5-5540-A801-30D68E82DCA0}" type="slidenum">
              <a:rPr lang="en-US" altLang="ja-JP"/>
              <a:pPr/>
              <a:t>‹#›</a:t>
            </a:fld>
            <a:endParaRPr lang="en-US" altLang="ja-JP"/>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タイトルのみ">
    <p:spTree>
      <p:nvGrpSpPr>
        <p:cNvPr id="1" name=""/>
        <p:cNvGrpSpPr/>
        <p:nvPr/>
      </p:nvGrpSpPr>
      <p:grpSpPr>
        <a:xfrm>
          <a:off x="0" y="0"/>
          <a:ext cx="0" cy="0"/>
          <a:chOff x="0" y="0"/>
          <a:chExt cx="0" cy="0"/>
        </a:xfrm>
      </p:grpSpPr>
      <p:sp>
        <p:nvSpPr>
          <p:cNvPr id="2" name="Shape 1"/>
          <p:cNvSpPr>
            <a:spLocks noGrp="1"/>
          </p:cNvSpPr>
          <p:nvPr>
            <p:ph type="title"/>
          </p:nvPr>
        </p:nvSpPr>
        <p:spPr>
          <a:xfrm>
            <a:off x="609600" y="76200"/>
            <a:ext cx="6934200" cy="762000"/>
          </a:xfrm>
        </p:spPr>
        <p:txBody>
          <a:bodyPr>
            <a:normAutofit/>
          </a:bodyPr>
          <a:lstStyle>
            <a:lvl1pPr>
              <a:defRPr sz="3200"/>
            </a:lvl1pPr>
          </a:lstStyle>
          <a:p>
            <a:r>
              <a:rPr kumimoji="1" lang="ja-JP" altLang="en-US"/>
              <a:t>マスター タイトルの書式設定</a:t>
            </a:r>
            <a:endParaRPr kumimoji="1" lang="ja-JP"/>
          </a:p>
        </p:txBody>
      </p:sp>
      <p:sp>
        <p:nvSpPr>
          <p:cNvPr id="33" name="Rectangle 12"/>
          <p:cNvSpPr>
            <a:spLocks noGrp="1"/>
          </p:cNvSpPr>
          <p:nvPr>
            <p:ph idx="1"/>
          </p:nvPr>
        </p:nvSpPr>
        <p:spPr>
          <a:xfrm>
            <a:off x="609600" y="1143000"/>
            <a:ext cx="8153400" cy="5257800"/>
          </a:xfrm>
          <a:prstGeom prst="rect">
            <a:avLst/>
          </a:prstGeom>
        </p:spPr>
        <p:txBody>
          <a:bodyPr vert="horz">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kumimoji="1" lang="ja-JP" dirty="0"/>
              <a:t>マスタ テキストの書式設定</a:t>
            </a:r>
          </a:p>
          <a:p>
            <a:pPr lvl="1"/>
            <a:r>
              <a:rPr kumimoji="1" lang="ja-JP" dirty="0"/>
              <a:t>第 2 レベル</a:t>
            </a:r>
          </a:p>
          <a:p>
            <a:pPr lvl="2"/>
            <a:r>
              <a:rPr kumimoji="1" lang="ja-JP" dirty="0"/>
              <a:t>第 3 レベル</a:t>
            </a:r>
          </a:p>
          <a:p>
            <a:pPr lvl="3"/>
            <a:r>
              <a:rPr kumimoji="1" lang="ja-JP" dirty="0"/>
              <a:t>第 4 レベル</a:t>
            </a:r>
          </a:p>
          <a:p>
            <a:pPr lvl="4"/>
            <a:r>
              <a:rPr kumimoji="1" lang="ja-JP" dirty="0"/>
              <a:t>第 5 レベル</a:t>
            </a:r>
          </a:p>
          <a:p>
            <a:pPr lvl="5"/>
            <a:r>
              <a:rPr kumimoji="1" lang="ja-JP" dirty="0"/>
              <a:t>第 6 レベル</a:t>
            </a:r>
          </a:p>
          <a:p>
            <a:pPr lvl="6"/>
            <a:r>
              <a:rPr kumimoji="1" lang="ja-JP" dirty="0"/>
              <a:t>第 7 レベル</a:t>
            </a:r>
          </a:p>
          <a:p>
            <a:pPr lvl="7"/>
            <a:r>
              <a:rPr kumimoji="1" lang="ja-JP" dirty="0"/>
              <a:t>第 8 レベル</a:t>
            </a:r>
          </a:p>
          <a:p>
            <a:pPr lvl="8"/>
            <a:r>
              <a:rPr kumimoji="1" lang="ja-JP" dirty="0"/>
              <a:t>第 9 レベル</a:t>
            </a:r>
          </a:p>
        </p:txBody>
      </p:sp>
    </p:spTree>
    <p:extLst>
      <p:ext uri="{BB962C8B-B14F-4D97-AF65-F5344CB8AC3E}">
        <p14:creationId xmlns:p14="http://schemas.microsoft.com/office/powerpoint/2010/main" val="22821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C3BC7BCD-4BEF-3C43-B365-31FB0A0B8A6B}" type="slidenum">
              <a:rPr lang="en-US" altLang="ja-JP"/>
              <a:pPr/>
              <a:t>‹#›</a:t>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2B5A6C7C-A5C1-4447-9B7A-9428F1B0EE4F}" type="slidenum">
              <a:rPr lang="en-US" altLang="ja-JP"/>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381000" y="1219200"/>
            <a:ext cx="41910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724400" y="1219200"/>
            <a:ext cx="41910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97FEEB58-0373-1F46-90D1-C4B451BC9892}" type="slidenum">
              <a:rPr lang="en-US" altLang="ja-JP"/>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6FB0351F-A899-0542-BCDB-0D36D1D5D8B4}" type="slidenum">
              <a:rPr lang="en-US" altLang="ja-JP"/>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9F1324AA-0096-134D-9518-677B8A542250}" type="slidenum">
              <a:rPr lang="en-US" altLang="ja-JP"/>
              <a:pPr/>
              <a: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B371531C-F110-8E41-B12C-97C288BE6F22}" type="slidenum">
              <a:rPr lang="en-US" altLang="ja-JP"/>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FFBF8DBC-CEE2-3C4D-93FB-02F0AEE74593}" type="slidenum">
              <a:rPr lang="en-US" altLang="ja-JP"/>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D437EFD9-6B8E-074D-9DA6-46547DC723F3}" type="slidenum">
              <a:rPr lang="en-US" altLang="ja-JP"/>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228491"/>
            <a:ext cx="8534400" cy="6463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ja-JP" altLang="en-US" dirty="0"/>
              <a:t>マスタ</a:t>
            </a:r>
            <a:r>
              <a:rPr lang="en-US" altLang="ja-JP" dirty="0"/>
              <a:t> </a:t>
            </a:r>
            <a:r>
              <a:rPr lang="ja-JP" altLang="en-US" dirty="0"/>
              <a:t>タイトルの書式設定</a:t>
            </a:r>
          </a:p>
        </p:txBody>
      </p:sp>
      <p:sp>
        <p:nvSpPr>
          <p:cNvPr id="1027" name="Rectangle 3"/>
          <p:cNvSpPr>
            <a:spLocks noGrp="1" noChangeArrowheads="1"/>
          </p:cNvSpPr>
          <p:nvPr>
            <p:ph type="body" idx="1"/>
          </p:nvPr>
        </p:nvSpPr>
        <p:spPr bwMode="auto">
          <a:xfrm>
            <a:off x="381000" y="1124744"/>
            <a:ext cx="8534400" cy="5428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dirty="0"/>
              <a:t>マスタ</a:t>
            </a:r>
            <a:r>
              <a:rPr lang="en-US" altLang="ja-JP" dirty="0"/>
              <a:t> </a:t>
            </a:r>
            <a:r>
              <a:rPr lang="ja-JP" altLang="en-US" dirty="0"/>
              <a:t>テキストの書式設定</a:t>
            </a:r>
            <a:endParaRPr lang="en-US" altLang="ja-JP" dirty="0"/>
          </a:p>
          <a:p>
            <a:pPr lvl="1"/>
            <a:r>
              <a:rPr lang="ja-JP" altLang="en-US" dirty="0"/>
              <a:t>第</a:t>
            </a:r>
            <a:r>
              <a:rPr lang="en-US" altLang="ja-JP" dirty="0"/>
              <a:t> 2 </a:t>
            </a:r>
            <a:r>
              <a:rPr lang="ja-JP" altLang="en-US" dirty="0"/>
              <a:t>レベル</a:t>
            </a:r>
            <a:endParaRPr lang="en-US" altLang="ja-JP" dirty="0"/>
          </a:p>
          <a:p>
            <a:pPr lvl="2"/>
            <a:r>
              <a:rPr lang="ja-JP" altLang="en-US" dirty="0"/>
              <a:t>第</a:t>
            </a:r>
            <a:r>
              <a:rPr lang="en-US" altLang="ja-JP" dirty="0"/>
              <a:t> 3 </a:t>
            </a:r>
            <a:r>
              <a:rPr lang="ja-JP" altLang="en-US" dirty="0"/>
              <a:t>レベル</a:t>
            </a:r>
            <a:endParaRPr lang="en-US" altLang="ja-JP" dirty="0"/>
          </a:p>
          <a:p>
            <a:pPr lvl="3"/>
            <a:r>
              <a:rPr lang="ja-JP" altLang="en-US" dirty="0"/>
              <a:t>第</a:t>
            </a:r>
            <a:r>
              <a:rPr lang="en-US" altLang="ja-JP" dirty="0"/>
              <a:t> 4 </a:t>
            </a:r>
            <a:r>
              <a:rPr lang="ja-JP" altLang="en-US" dirty="0"/>
              <a:t>レベル</a:t>
            </a:r>
          </a:p>
          <a:p>
            <a:pPr lvl="4"/>
            <a:r>
              <a:rPr lang="ja-JP" altLang="en-US" dirty="0"/>
              <a:t>第</a:t>
            </a:r>
            <a:r>
              <a:rPr lang="en-US" altLang="ja-JP" dirty="0"/>
              <a:t> 5 </a:t>
            </a:r>
            <a:r>
              <a:rPr lang="ja-JP" altLang="en-US" dirty="0"/>
              <a:t>レベル</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pitchFamily="-108" charset="0"/>
                <a:ea typeface="ＭＳ Ｐゴシック" pitchFamily="-108" charset="-128"/>
                <a:cs typeface="ＭＳ Ｐゴシック" pitchFamily="-108" charset="-128"/>
              </a:defRPr>
            </a:lvl1pPr>
          </a:lstStyle>
          <a:p>
            <a:endParaRPr lang="en-US" altLang="ja-JP"/>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pitchFamily="-108" charset="0"/>
                <a:ea typeface="ＭＳ Ｐゴシック" pitchFamily="-108" charset="-128"/>
                <a:cs typeface="ＭＳ Ｐゴシック" pitchFamily="-108" charset="-128"/>
              </a:defRPr>
            </a:lvl1pPr>
          </a:lstStyle>
          <a:p>
            <a:endParaRPr lang="en-US" altLang="ja-JP"/>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Arial" pitchFamily="-108" charset="0"/>
                <a:ea typeface="ＭＳ Ｐゴシック" pitchFamily="-108" charset="-128"/>
                <a:cs typeface="ＭＳ Ｐゴシック" pitchFamily="-108" charset="-128"/>
              </a:defRPr>
            </a:lvl1pPr>
          </a:lstStyle>
          <a:p>
            <a:fld id="{4CC7EE15-B849-3644-8B3B-C0E3E3FE64BD}" type="slidenum">
              <a:rPr lang="en-US" altLang="ja-JP"/>
              <a:pPr/>
              <a:t>‹#›</a:t>
            </a:fld>
            <a:endParaRPr lang="en-US" altLang="ja-JP"/>
          </a:p>
        </p:txBody>
      </p:sp>
      <p:pic>
        <p:nvPicPr>
          <p:cNvPr id="7" name="図 6" descr="B-01.gi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164288" y="116632"/>
            <a:ext cx="1835696" cy="56233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fontAlgn="base">
        <a:spcBef>
          <a:spcPct val="0"/>
        </a:spcBef>
        <a:spcAft>
          <a:spcPct val="0"/>
        </a:spcAft>
        <a:defRPr kumimoji="1" sz="3600" b="0" i="0" kern="1200" spc="-100">
          <a:solidFill>
            <a:schemeClr val="tx1">
              <a:lumMod val="95000"/>
              <a:lumOff val="5000"/>
            </a:schemeClr>
          </a:solidFill>
          <a:latin typeface="+mj-ea"/>
          <a:ea typeface="+mj-ea"/>
          <a:cs typeface="小塚ゴシック Pr6N R"/>
        </a:defRPr>
      </a:lvl1pPr>
      <a:lvl2pPr algn="l" rtl="0" fontAlgn="base">
        <a:spcBef>
          <a:spcPct val="0"/>
        </a:spcBef>
        <a:spcAft>
          <a:spcPct val="0"/>
        </a:spcAft>
        <a:defRPr kumimoji="1" sz="3200">
          <a:solidFill>
            <a:srgbClr val="333333"/>
          </a:solidFill>
          <a:latin typeface="小塚ゴシック Std M" pitchFamily="-27" charset="-128"/>
          <a:ea typeface="小塚ゴシック Std M" pitchFamily="-27" charset="-128"/>
          <a:cs typeface="小塚ゴシック Std M" pitchFamily="-27" charset="-128"/>
        </a:defRPr>
      </a:lvl2pPr>
      <a:lvl3pPr algn="l" rtl="0" fontAlgn="base">
        <a:spcBef>
          <a:spcPct val="0"/>
        </a:spcBef>
        <a:spcAft>
          <a:spcPct val="0"/>
        </a:spcAft>
        <a:defRPr kumimoji="1" sz="3200">
          <a:solidFill>
            <a:srgbClr val="333333"/>
          </a:solidFill>
          <a:latin typeface="小塚ゴシック Std M" pitchFamily="-27" charset="-128"/>
          <a:ea typeface="小塚ゴシック Std M" pitchFamily="-27" charset="-128"/>
          <a:cs typeface="小塚ゴシック Std M" pitchFamily="-27" charset="-128"/>
        </a:defRPr>
      </a:lvl3pPr>
      <a:lvl4pPr algn="l" rtl="0" fontAlgn="base">
        <a:spcBef>
          <a:spcPct val="0"/>
        </a:spcBef>
        <a:spcAft>
          <a:spcPct val="0"/>
        </a:spcAft>
        <a:defRPr kumimoji="1" sz="3200">
          <a:solidFill>
            <a:srgbClr val="333333"/>
          </a:solidFill>
          <a:latin typeface="小塚ゴシック Std M" pitchFamily="-27" charset="-128"/>
          <a:ea typeface="小塚ゴシック Std M" pitchFamily="-27" charset="-128"/>
          <a:cs typeface="小塚ゴシック Std M" pitchFamily="-27" charset="-128"/>
        </a:defRPr>
      </a:lvl4pPr>
      <a:lvl5pPr algn="l" rtl="0" fontAlgn="base">
        <a:spcBef>
          <a:spcPct val="0"/>
        </a:spcBef>
        <a:spcAft>
          <a:spcPct val="0"/>
        </a:spcAft>
        <a:defRPr kumimoji="1" sz="3200">
          <a:solidFill>
            <a:srgbClr val="333333"/>
          </a:solidFill>
          <a:latin typeface="小塚ゴシック Std M" pitchFamily="-27" charset="-128"/>
          <a:ea typeface="小塚ゴシック Std M" pitchFamily="-27" charset="-128"/>
          <a:cs typeface="小塚ゴシック Std M" pitchFamily="-27" charset="-128"/>
        </a:defRPr>
      </a:lvl5pPr>
      <a:lvl6pPr marL="457200" algn="l" rtl="0" fontAlgn="base">
        <a:spcBef>
          <a:spcPct val="0"/>
        </a:spcBef>
        <a:spcAft>
          <a:spcPct val="0"/>
        </a:spcAft>
        <a:defRPr kumimoji="1" sz="3200">
          <a:solidFill>
            <a:srgbClr val="333333"/>
          </a:solidFill>
          <a:latin typeface="小塚ゴシック Std M" pitchFamily="-27" charset="-128"/>
          <a:ea typeface="小塚ゴシック Std M" pitchFamily="-27" charset="-128"/>
          <a:cs typeface="小塚ゴシック Std M" pitchFamily="-27" charset="-128"/>
        </a:defRPr>
      </a:lvl6pPr>
      <a:lvl7pPr marL="914400" algn="l" rtl="0" fontAlgn="base">
        <a:spcBef>
          <a:spcPct val="0"/>
        </a:spcBef>
        <a:spcAft>
          <a:spcPct val="0"/>
        </a:spcAft>
        <a:defRPr kumimoji="1" sz="3200">
          <a:solidFill>
            <a:srgbClr val="333333"/>
          </a:solidFill>
          <a:latin typeface="小塚ゴシック Std M" pitchFamily="-27" charset="-128"/>
          <a:ea typeface="小塚ゴシック Std M" pitchFamily="-27" charset="-128"/>
          <a:cs typeface="小塚ゴシック Std M" pitchFamily="-27" charset="-128"/>
        </a:defRPr>
      </a:lvl7pPr>
      <a:lvl8pPr marL="1371600" algn="l" rtl="0" fontAlgn="base">
        <a:spcBef>
          <a:spcPct val="0"/>
        </a:spcBef>
        <a:spcAft>
          <a:spcPct val="0"/>
        </a:spcAft>
        <a:defRPr kumimoji="1" sz="3200">
          <a:solidFill>
            <a:srgbClr val="333333"/>
          </a:solidFill>
          <a:latin typeface="小塚ゴシック Std M" pitchFamily="-27" charset="-128"/>
          <a:ea typeface="小塚ゴシック Std M" pitchFamily="-27" charset="-128"/>
          <a:cs typeface="小塚ゴシック Std M" pitchFamily="-27" charset="-128"/>
        </a:defRPr>
      </a:lvl8pPr>
      <a:lvl9pPr marL="1828800" algn="l" rtl="0" fontAlgn="base">
        <a:spcBef>
          <a:spcPct val="0"/>
        </a:spcBef>
        <a:spcAft>
          <a:spcPct val="0"/>
        </a:spcAft>
        <a:defRPr kumimoji="1" sz="3200">
          <a:solidFill>
            <a:srgbClr val="333333"/>
          </a:solidFill>
          <a:latin typeface="小塚ゴシック Std M" pitchFamily="-27" charset="-128"/>
          <a:ea typeface="小塚ゴシック Std M" pitchFamily="-27" charset="-128"/>
          <a:cs typeface="小塚ゴシック Std M" pitchFamily="-27" charset="-128"/>
        </a:defRPr>
      </a:lvl9pPr>
    </p:titleStyle>
    <p:bodyStyle>
      <a:lvl1pPr marL="0" indent="-360000" algn="l" rtl="0" fontAlgn="base">
        <a:lnSpc>
          <a:spcPct val="120000"/>
        </a:lnSpc>
        <a:spcBef>
          <a:spcPct val="20000"/>
        </a:spcBef>
        <a:spcAft>
          <a:spcPct val="0"/>
        </a:spcAft>
        <a:buClr>
          <a:srgbClr val="99B0E8"/>
        </a:buClr>
        <a:buSzPct val="135000"/>
        <a:buFont typeface="ヒラギノ角ゴ ProN W3"/>
        <a:buChar char="•"/>
        <a:defRPr kumimoji="1" sz="3200" kern="1200" spc="-100">
          <a:solidFill>
            <a:schemeClr val="tx1">
              <a:lumMod val="95000"/>
              <a:lumOff val="5000"/>
            </a:schemeClr>
          </a:solidFill>
          <a:latin typeface="+mn-lt"/>
          <a:ea typeface="+mn-ea"/>
          <a:cs typeface="+mn-cs"/>
        </a:defRPr>
      </a:lvl1pPr>
      <a:lvl2pPr marL="720000" indent="-360000" algn="l" rtl="0" fontAlgn="base">
        <a:lnSpc>
          <a:spcPct val="120000"/>
        </a:lnSpc>
        <a:spcBef>
          <a:spcPct val="20000"/>
        </a:spcBef>
        <a:spcAft>
          <a:spcPct val="0"/>
        </a:spcAft>
        <a:buClr>
          <a:srgbClr val="99B0E8"/>
        </a:buClr>
        <a:buSzPct val="135000"/>
        <a:buFont typeface="ヒラギノ角ゴ ProN W3"/>
        <a:buChar char="•"/>
        <a:defRPr kumimoji="1" sz="3200" kern="1200" spc="-100">
          <a:solidFill>
            <a:schemeClr val="tx1">
              <a:lumMod val="95000"/>
              <a:lumOff val="5000"/>
            </a:schemeClr>
          </a:solidFill>
          <a:latin typeface="+mn-lt"/>
          <a:ea typeface="+mn-ea"/>
          <a:cs typeface="+mn-cs"/>
        </a:defRPr>
      </a:lvl2pPr>
      <a:lvl3pPr marL="1080000" indent="-360000" algn="l" rtl="0" fontAlgn="base">
        <a:lnSpc>
          <a:spcPct val="120000"/>
        </a:lnSpc>
        <a:spcBef>
          <a:spcPct val="20000"/>
        </a:spcBef>
        <a:spcAft>
          <a:spcPct val="0"/>
        </a:spcAft>
        <a:buClr>
          <a:srgbClr val="99B0E8"/>
        </a:buClr>
        <a:buSzPct val="135000"/>
        <a:buFont typeface="ヒラギノ角ゴ ProN W3"/>
        <a:buChar char="•"/>
        <a:defRPr kumimoji="1" sz="3200" kern="1200" spc="-100" baseline="0">
          <a:solidFill>
            <a:schemeClr val="tx1">
              <a:lumMod val="95000"/>
              <a:lumOff val="5000"/>
            </a:schemeClr>
          </a:solidFill>
          <a:latin typeface="+mn-lt"/>
          <a:ea typeface="+mn-ea"/>
          <a:cs typeface="+mn-cs"/>
        </a:defRPr>
      </a:lvl3pPr>
      <a:lvl4pPr marL="1440000" indent="-360000" algn="l" rtl="0" fontAlgn="base">
        <a:lnSpc>
          <a:spcPct val="120000"/>
        </a:lnSpc>
        <a:spcBef>
          <a:spcPct val="20000"/>
        </a:spcBef>
        <a:spcAft>
          <a:spcPct val="0"/>
        </a:spcAft>
        <a:buClr>
          <a:srgbClr val="99B0E8"/>
        </a:buClr>
        <a:buSzPct val="135000"/>
        <a:buFont typeface="ヒラギノ角ゴ ProN W3"/>
        <a:buChar char="•"/>
        <a:defRPr kumimoji="1" sz="3200" kern="1200" spc="-100">
          <a:solidFill>
            <a:schemeClr val="tx1">
              <a:lumMod val="95000"/>
              <a:lumOff val="5000"/>
            </a:schemeClr>
          </a:solidFill>
          <a:latin typeface="+mn-lt"/>
          <a:ea typeface="+mn-ea"/>
          <a:cs typeface="+mn-cs"/>
        </a:defRPr>
      </a:lvl4pPr>
      <a:lvl5pPr marL="1800000" indent="-360000" algn="l" rtl="0" fontAlgn="base">
        <a:lnSpc>
          <a:spcPct val="120000"/>
        </a:lnSpc>
        <a:spcBef>
          <a:spcPct val="20000"/>
        </a:spcBef>
        <a:spcAft>
          <a:spcPct val="0"/>
        </a:spcAft>
        <a:buClr>
          <a:srgbClr val="99B0E8"/>
        </a:buClr>
        <a:buSzPct val="135000"/>
        <a:buFont typeface="ヒラギノ角ゴ ProN W3"/>
        <a:buChar char="•"/>
        <a:defRPr kumimoji="1" sz="3200" kern="1200" spc="-100">
          <a:solidFill>
            <a:schemeClr val="tx1">
              <a:lumMod val="95000"/>
              <a:lumOff val="5000"/>
            </a:schemeClr>
          </a:solidFill>
          <a:latin typeface="+mn-lt"/>
          <a:ea typeface="+mn-ea"/>
          <a:cs typeface="+mn-cs"/>
        </a:defRPr>
      </a:lvl5pPr>
      <a:lvl6pPr marL="2514600" indent="-228600" algn="l" rtl="0" fontAlgn="base">
        <a:lnSpc>
          <a:spcPct val="110000"/>
        </a:lnSpc>
        <a:spcBef>
          <a:spcPct val="20000"/>
        </a:spcBef>
        <a:spcAft>
          <a:spcPct val="0"/>
        </a:spcAft>
        <a:buClr>
          <a:srgbClr val="C2D89A"/>
        </a:buClr>
        <a:buFont typeface="Wingdings" charset="2"/>
        <a:buChar char=""/>
        <a:defRPr kumimoji="1" sz="2400">
          <a:solidFill>
            <a:srgbClr val="333333"/>
          </a:solidFill>
          <a:latin typeface="+mn-lt"/>
          <a:ea typeface="+mn-ea"/>
          <a:cs typeface="+mn-cs"/>
        </a:defRPr>
      </a:lvl6pPr>
      <a:lvl7pPr marL="2971800" indent="-228600" algn="l" rtl="0" fontAlgn="base">
        <a:lnSpc>
          <a:spcPct val="110000"/>
        </a:lnSpc>
        <a:spcBef>
          <a:spcPct val="20000"/>
        </a:spcBef>
        <a:spcAft>
          <a:spcPct val="0"/>
        </a:spcAft>
        <a:buClr>
          <a:srgbClr val="C2D89A"/>
        </a:buClr>
        <a:buFont typeface="Wingdings" charset="2"/>
        <a:buChar char=""/>
        <a:defRPr kumimoji="1" sz="2400">
          <a:solidFill>
            <a:srgbClr val="333333"/>
          </a:solidFill>
          <a:latin typeface="+mn-lt"/>
          <a:ea typeface="+mn-ea"/>
          <a:cs typeface="+mn-cs"/>
        </a:defRPr>
      </a:lvl7pPr>
      <a:lvl8pPr marL="3429000" indent="-228600" algn="l" rtl="0" fontAlgn="base">
        <a:lnSpc>
          <a:spcPct val="110000"/>
        </a:lnSpc>
        <a:spcBef>
          <a:spcPct val="20000"/>
        </a:spcBef>
        <a:spcAft>
          <a:spcPct val="0"/>
        </a:spcAft>
        <a:buClr>
          <a:srgbClr val="C2D89A"/>
        </a:buClr>
        <a:buFont typeface="Wingdings" charset="2"/>
        <a:buChar char=""/>
        <a:defRPr kumimoji="1" sz="2400">
          <a:solidFill>
            <a:srgbClr val="333333"/>
          </a:solidFill>
          <a:latin typeface="+mn-lt"/>
          <a:ea typeface="+mn-ea"/>
          <a:cs typeface="+mn-cs"/>
        </a:defRPr>
      </a:lvl8pPr>
      <a:lvl9pPr marL="3886200" indent="-228600" algn="l" rtl="0" fontAlgn="base">
        <a:lnSpc>
          <a:spcPct val="110000"/>
        </a:lnSpc>
        <a:spcBef>
          <a:spcPct val="20000"/>
        </a:spcBef>
        <a:spcAft>
          <a:spcPct val="0"/>
        </a:spcAft>
        <a:buClr>
          <a:srgbClr val="C2D89A"/>
        </a:buClr>
        <a:buFont typeface="Wingdings" charset="2"/>
        <a:buChar char=""/>
        <a:defRPr kumimoji="1" sz="2400">
          <a:solidFill>
            <a:srgbClr val="333333"/>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lod-cloud.net/"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info.cern.ch/Proposal.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www.aoyama.ac.jp"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hyperlink" Target="http://lod-cloud.net/"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179512" y="2423294"/>
            <a:ext cx="8784976" cy="890500"/>
          </a:xfrm>
        </p:spPr>
        <p:txBody>
          <a:bodyPr/>
          <a:lstStyle/>
          <a:p>
            <a:pPr algn="ctr">
              <a:lnSpc>
                <a:spcPct val="130000"/>
              </a:lnSpc>
            </a:pPr>
            <a:r>
              <a:rPr lang="ja-JP" altLang="en-US" sz="4400"/>
              <a:t>データの共有化</a:t>
            </a:r>
            <a:endParaRPr lang="ja-JP" altLang="en-US" sz="4400" dirty="0"/>
          </a:p>
        </p:txBody>
      </p:sp>
      <p:sp>
        <p:nvSpPr>
          <p:cNvPr id="15363" name="Rectangle 3"/>
          <p:cNvSpPr>
            <a:spLocks noGrp="1" noChangeArrowheads="1"/>
          </p:cNvSpPr>
          <p:nvPr>
            <p:ph type="subTitle" idx="1"/>
          </p:nvPr>
        </p:nvSpPr>
        <p:spPr>
          <a:xfrm>
            <a:off x="838200" y="4365104"/>
            <a:ext cx="7467600" cy="1458913"/>
          </a:xfrm>
        </p:spPr>
        <p:txBody>
          <a:bodyPr/>
          <a:lstStyle/>
          <a:p>
            <a:r>
              <a:rPr lang="ja-JP" altLang="en-US" sz="2400" dirty="0"/>
              <a:t>国立情報学研究所</a:t>
            </a:r>
            <a:endParaRPr lang="en-US" altLang="ja-JP" sz="2400" dirty="0"/>
          </a:p>
          <a:p>
            <a:r>
              <a:rPr lang="ja-JP" altLang="en-US" sz="2400" dirty="0"/>
              <a:t>大向</a:t>
            </a:r>
            <a:r>
              <a:rPr lang="en-US" altLang="ja-JP" sz="2400" dirty="0"/>
              <a:t> </a:t>
            </a:r>
            <a:r>
              <a:rPr lang="ja-JP" altLang="en-US" sz="2400" dirty="0"/>
              <a:t>一輝</a:t>
            </a:r>
            <a:endParaRPr lang="en-US" altLang="ja-JP" sz="2400" dirty="0"/>
          </a:p>
          <a:p>
            <a:r>
              <a:rPr lang="en-US" altLang="ja-JP" sz="2400" dirty="0"/>
              <a:t>@i2k</a:t>
            </a:r>
          </a:p>
        </p:txBody>
      </p:sp>
      <mc:AlternateContent xmlns:mc="http://schemas.openxmlformats.org/markup-compatibility/2006">
        <mc:Choice xmlns:p14="http://schemas.microsoft.com/office/powerpoint/2010/main" Requires="p14">
          <p:contentPart p14:bwMode="auto" r:id="rId3">
            <p14:nvContentPartPr>
              <p14:cNvPr id="2" name="インク 1">
                <a:extLst>
                  <a:ext uri="{FF2B5EF4-FFF2-40B4-BE49-F238E27FC236}">
                    <a16:creationId xmlns:a16="http://schemas.microsoft.com/office/drawing/2014/main" id="{8D17D3CE-AB97-4359-AE1C-ED0085743DCA}"/>
                  </a:ext>
                </a:extLst>
              </p14:cNvPr>
              <p14:cNvContentPartPr/>
              <p14:nvPr/>
            </p14:nvContentPartPr>
            <p14:xfrm>
              <a:off x="-421610" y="3506314"/>
              <a:ext cx="111240" cy="73800"/>
            </p14:xfrm>
          </p:contentPart>
        </mc:Choice>
        <mc:Fallback>
          <p:pic>
            <p:nvPicPr>
              <p:cNvPr id="2" name="インク 1">
                <a:extLst>
                  <a:ext uri="{FF2B5EF4-FFF2-40B4-BE49-F238E27FC236}">
                    <a16:creationId xmlns:a16="http://schemas.microsoft.com/office/drawing/2014/main" id="{8D17D3CE-AB97-4359-AE1C-ED0085743DCA}"/>
                  </a:ext>
                </a:extLst>
              </p:cNvPr>
              <p:cNvPicPr/>
              <p:nvPr/>
            </p:nvPicPr>
            <p:blipFill>
              <a:blip r:embed="rId4"/>
              <a:stretch>
                <a:fillRect/>
              </a:stretch>
            </p:blipFill>
            <p:spPr>
              <a:xfrm>
                <a:off x="-430250" y="3497314"/>
                <a:ext cx="128880" cy="91440"/>
              </a:xfrm>
              <a:prstGeom prst="rect">
                <a:avLst/>
              </a:prstGeom>
            </p:spPr>
          </p:pic>
        </mc:Fallback>
      </mc:AlternateContent>
    </p:spTree>
    <p:extLst>
      <p:ext uri="{BB962C8B-B14F-4D97-AF65-F5344CB8AC3E}">
        <p14:creationId xmlns:p14="http://schemas.microsoft.com/office/powerpoint/2010/main" val="3397707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情報の構造化</a:t>
            </a:r>
          </a:p>
        </p:txBody>
      </p:sp>
      <p:sp>
        <p:nvSpPr>
          <p:cNvPr id="3" name="コンテンツ プレースホルダー 2"/>
          <p:cNvSpPr>
            <a:spLocks noGrp="1"/>
          </p:cNvSpPr>
          <p:nvPr>
            <p:ph idx="1"/>
          </p:nvPr>
        </p:nvSpPr>
        <p:spPr/>
        <p:txBody>
          <a:bodyPr>
            <a:noAutofit/>
          </a:bodyPr>
          <a:lstStyle/>
          <a:p>
            <a:r>
              <a:rPr lang="ja-JP" altLang="en-US" dirty="0"/>
              <a:t>人間は知的能力と知識・常識を使って文章から構造を導き出している</a:t>
            </a:r>
            <a:endParaRPr lang="en-US" altLang="ja-JP" dirty="0"/>
          </a:p>
          <a:p>
            <a:r>
              <a:rPr lang="ja-JP" altLang="en-US" dirty="0">
                <a:solidFill>
                  <a:srgbClr val="FF0000"/>
                </a:solidFill>
              </a:rPr>
              <a:t>コンピュータに同じことができるか？</a:t>
            </a:r>
            <a:endParaRPr lang="en-US" altLang="ja-JP" dirty="0">
              <a:solidFill>
                <a:srgbClr val="FF0000"/>
              </a:solidFill>
            </a:endParaRPr>
          </a:p>
          <a:p>
            <a:pPr lvl="1"/>
            <a:r>
              <a:rPr lang="ja-JP" altLang="en-US" dirty="0"/>
              <a:t>形態素解析・係り受け解析・・・</a:t>
            </a:r>
            <a:endParaRPr lang="en-US" altLang="ja-JP" dirty="0"/>
          </a:p>
          <a:p>
            <a:r>
              <a:rPr lang="ja-JP" altLang="en-US" dirty="0">
                <a:solidFill>
                  <a:srgbClr val="3366FF"/>
                </a:solidFill>
              </a:rPr>
              <a:t>あらかじめ構造化したデータを受け渡す</a:t>
            </a:r>
            <a:endParaRPr lang="en-US" altLang="ja-JP" dirty="0">
              <a:solidFill>
                <a:srgbClr val="3366FF"/>
              </a:solidFill>
            </a:endParaRPr>
          </a:p>
          <a:p>
            <a:pPr lvl="1"/>
            <a:r>
              <a:rPr lang="ja-JP" altLang="en-US" dirty="0"/>
              <a:t>解釈のためのコストを下げる</a:t>
            </a:r>
            <a:endParaRPr lang="en-US" altLang="ja-JP" dirty="0"/>
          </a:p>
        </p:txBody>
      </p:sp>
    </p:spTree>
    <p:extLst>
      <p:ext uri="{BB962C8B-B14F-4D97-AF65-F5344CB8AC3E}">
        <p14:creationId xmlns:p14="http://schemas.microsoft.com/office/powerpoint/2010/main" val="36716361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Flickr  okfj s Photostream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293024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Flickr  okfj s Photostream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26234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図書館のオープンデータ</a:t>
            </a:r>
          </a:p>
        </p:txBody>
      </p:sp>
      <p:sp>
        <p:nvSpPr>
          <p:cNvPr id="3" name="コンテンツ プレースホルダー 2"/>
          <p:cNvSpPr>
            <a:spLocks noGrp="1"/>
          </p:cNvSpPr>
          <p:nvPr>
            <p:ph idx="1"/>
          </p:nvPr>
        </p:nvSpPr>
        <p:spPr/>
        <p:txBody>
          <a:bodyPr/>
          <a:lstStyle/>
          <a:p>
            <a:r>
              <a:rPr kumimoji="1" lang="ja-JP" altLang="en-US" dirty="0"/>
              <a:t>図書館の情報資産を開放する</a:t>
            </a:r>
            <a:endParaRPr kumimoji="1" lang="en-US" altLang="ja-JP" dirty="0"/>
          </a:p>
          <a:p>
            <a:pPr lvl="1"/>
            <a:r>
              <a:rPr lang="ja-JP" altLang="en-US" dirty="0"/>
              <a:t>書誌・所蔵・典拠</a:t>
            </a:r>
            <a:endParaRPr lang="en-US" altLang="ja-JP" dirty="0"/>
          </a:p>
          <a:p>
            <a:pPr lvl="1"/>
            <a:r>
              <a:rPr kumimoji="1" lang="ja-JP" altLang="en-US" dirty="0"/>
              <a:t>レファ協</a:t>
            </a:r>
            <a:endParaRPr kumimoji="1" lang="en-US" altLang="ja-JP" dirty="0"/>
          </a:p>
          <a:p>
            <a:r>
              <a:rPr lang="ja-JP" altLang="en-US" dirty="0"/>
              <a:t>何のために？</a:t>
            </a:r>
            <a:endParaRPr lang="en-US" altLang="ja-JP" dirty="0"/>
          </a:p>
          <a:p>
            <a:pPr lvl="1"/>
            <a:r>
              <a:rPr kumimoji="1" lang="ja-JP" altLang="en-US" dirty="0"/>
              <a:t>図書館のサービス向上のため</a:t>
            </a:r>
            <a:endParaRPr kumimoji="1" lang="en-US" altLang="ja-JP" dirty="0"/>
          </a:p>
          <a:p>
            <a:pPr lvl="2"/>
            <a:r>
              <a:rPr lang="ja-JP" altLang="en-US" dirty="0"/>
              <a:t>横断的な検索・アプリ</a:t>
            </a:r>
            <a:r>
              <a:rPr lang="en-US" altLang="ja-JP" dirty="0"/>
              <a:t>…</a:t>
            </a:r>
          </a:p>
          <a:p>
            <a:pPr lvl="1"/>
            <a:r>
              <a:rPr lang="ja-JP" altLang="en-US" dirty="0"/>
              <a:t>社会に対する知識の提供</a:t>
            </a:r>
            <a:endParaRPr lang="en-US" altLang="ja-JP" dirty="0"/>
          </a:p>
          <a:p>
            <a:pPr lvl="1"/>
            <a:endParaRPr kumimoji="1" lang="ja-JP" altLang="en-US" dirty="0"/>
          </a:p>
        </p:txBody>
      </p:sp>
    </p:spTree>
    <p:extLst>
      <p:ext uri="{BB962C8B-B14F-4D97-AF65-F5344CB8AC3E}">
        <p14:creationId xmlns:p14="http://schemas.microsoft.com/office/powerpoint/2010/main" val="19700901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28491"/>
            <a:ext cx="8534400" cy="646331"/>
          </a:xfrm>
        </p:spPr>
        <p:txBody>
          <a:bodyPr/>
          <a:lstStyle/>
          <a:p>
            <a:r>
              <a:rPr kumimoji="1" lang="ja-JP" altLang="en-US" dirty="0"/>
              <a:t>書誌・所蔵・典拠データ</a:t>
            </a:r>
          </a:p>
        </p:txBody>
      </p:sp>
      <p:sp>
        <p:nvSpPr>
          <p:cNvPr id="3" name="コンテンツ プレースホルダー 2"/>
          <p:cNvSpPr>
            <a:spLocks noGrp="1"/>
          </p:cNvSpPr>
          <p:nvPr>
            <p:ph idx="1"/>
          </p:nvPr>
        </p:nvSpPr>
        <p:spPr/>
        <p:txBody>
          <a:bodyPr/>
          <a:lstStyle/>
          <a:p>
            <a:r>
              <a:rPr lang="ja-JP" altLang="en-US" sz="2400" dirty="0"/>
              <a:t>各国国立図書館にて実施済み</a:t>
            </a:r>
            <a:endParaRPr lang="en-US" altLang="ja-JP" sz="2400" dirty="0"/>
          </a:p>
          <a:p>
            <a:pPr lvl="1"/>
            <a:r>
              <a:rPr lang="en-US" altLang="ja-JP" sz="2400" dirty="0"/>
              <a:t>LC</a:t>
            </a:r>
            <a:r>
              <a:rPr lang="ja-JP" altLang="en-US" sz="2400" dirty="0"/>
              <a:t>・</a:t>
            </a:r>
            <a:r>
              <a:rPr lang="en-US" altLang="ja-JP" sz="2400" dirty="0"/>
              <a:t>BL</a:t>
            </a:r>
            <a:r>
              <a:rPr lang="ja-JP" altLang="en-US" sz="2400" dirty="0"/>
              <a:t>・</a:t>
            </a:r>
            <a:r>
              <a:rPr lang="en-US" altLang="ja-JP" sz="2400" dirty="0"/>
              <a:t>BNF</a:t>
            </a:r>
            <a:r>
              <a:rPr lang="ja-JP" altLang="en-US" sz="2400" dirty="0"/>
              <a:t>・</a:t>
            </a:r>
            <a:r>
              <a:rPr lang="en-US" altLang="ja-JP" sz="2400" dirty="0" err="1"/>
              <a:t>Worldcat</a:t>
            </a:r>
            <a:r>
              <a:rPr lang="en-US" altLang="ja-JP" sz="2400" dirty="0"/>
              <a:t>…</a:t>
            </a:r>
          </a:p>
          <a:p>
            <a:r>
              <a:rPr lang="ja-JP" altLang="en-US" sz="2400" dirty="0"/>
              <a:t>国立国会図書館の取り組み</a:t>
            </a:r>
            <a:endParaRPr lang="en-US" altLang="ja-JP" sz="2400" dirty="0"/>
          </a:p>
          <a:p>
            <a:pPr lvl="1"/>
            <a:r>
              <a:rPr lang="ja-JP" altLang="en-US" sz="2400" dirty="0"/>
              <a:t>書誌：</a:t>
            </a:r>
            <a:r>
              <a:rPr lang="en-US" altLang="ja-JP" sz="2400" dirty="0"/>
              <a:t>NDL</a:t>
            </a:r>
            <a:r>
              <a:rPr lang="ja-JP" altLang="en-US" sz="2400" dirty="0"/>
              <a:t>サーチ・デジタルコレクション</a:t>
            </a:r>
            <a:endParaRPr lang="en-US" altLang="ja-JP" sz="2400" dirty="0"/>
          </a:p>
          <a:p>
            <a:pPr lvl="1"/>
            <a:r>
              <a:rPr lang="ja-JP" altLang="en-US" sz="2400" dirty="0"/>
              <a:t>典拠：</a:t>
            </a:r>
            <a:r>
              <a:rPr lang="en-US" altLang="ja-JP" sz="2400" dirty="0"/>
              <a:t>Web NDL Authorities</a:t>
            </a:r>
          </a:p>
          <a:p>
            <a:pPr lvl="1"/>
            <a:r>
              <a:rPr lang="en-US" altLang="ja-JP" sz="2400" dirty="0"/>
              <a:t>ISSN</a:t>
            </a:r>
            <a:r>
              <a:rPr lang="ja-JP" altLang="en-US" sz="2400" dirty="0"/>
              <a:t>：研究・教育に不可欠な雑誌の識別子</a:t>
            </a:r>
            <a:endParaRPr lang="en-US" altLang="ja-JP" sz="2400" dirty="0"/>
          </a:p>
          <a:p>
            <a:r>
              <a:rPr lang="ja-JP" altLang="en-US" sz="2400" dirty="0"/>
              <a:t>国立情報学研究所</a:t>
            </a:r>
            <a:r>
              <a:rPr lang="en-US" altLang="ja-JP" sz="2400" dirty="0"/>
              <a:t>NACSIS-CAT</a:t>
            </a:r>
            <a:r>
              <a:rPr lang="ja-JP" altLang="en-US" sz="2400" dirty="0"/>
              <a:t>のオープン化</a:t>
            </a:r>
            <a:endParaRPr lang="en-US" altLang="ja-JP" sz="2400" dirty="0"/>
          </a:p>
          <a:p>
            <a:r>
              <a:rPr lang="en-US" altLang="ja-JP" sz="2400" dirty="0"/>
              <a:t>VIAF</a:t>
            </a:r>
            <a:r>
              <a:rPr lang="ja-JP" altLang="en-US" sz="2400" dirty="0"/>
              <a:t>：典拠データの国際連携</a:t>
            </a:r>
            <a:endParaRPr lang="en-US" altLang="ja-JP" sz="2400" dirty="0"/>
          </a:p>
          <a:p>
            <a:pPr lvl="1"/>
            <a:r>
              <a:rPr lang="ja-JP" altLang="en-US" sz="2400" dirty="0"/>
              <a:t>世界中の図書館で同じ作者に同じ</a:t>
            </a:r>
            <a:r>
              <a:rPr lang="en-US" altLang="ja-JP" sz="2400" dirty="0"/>
              <a:t>ID</a:t>
            </a:r>
            <a:r>
              <a:rPr lang="ja-JP" altLang="en-US" sz="2400" dirty="0"/>
              <a:t>を与える</a:t>
            </a:r>
          </a:p>
          <a:p>
            <a:pPr lvl="1"/>
            <a:r>
              <a:rPr lang="ja-JP" altLang="en-US" sz="2400" dirty="0"/>
              <a:t>各国語版のあらゆる著作を集められる可能性</a:t>
            </a:r>
            <a:endParaRPr lang="en-US" altLang="ja-JP" sz="2400" dirty="0"/>
          </a:p>
          <a:p>
            <a:r>
              <a:rPr lang="en-US" altLang="ja-JP" sz="2400" dirty="0" err="1"/>
              <a:t>MeSH</a:t>
            </a:r>
            <a:r>
              <a:rPr lang="en-US" altLang="ja-JP" sz="2400" dirty="0"/>
              <a:t> Terms</a:t>
            </a:r>
            <a:endParaRPr lang="ja-JP" altLang="en-US" sz="2400" dirty="0"/>
          </a:p>
        </p:txBody>
      </p:sp>
    </p:spTree>
    <p:extLst>
      <p:ext uri="{BB962C8B-B14F-4D97-AF65-F5344CB8AC3E}">
        <p14:creationId xmlns:p14="http://schemas.microsoft.com/office/powerpoint/2010/main" val="1348361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CiNii</a:t>
            </a:r>
            <a:r>
              <a:rPr kumimoji="1" lang="ja-JP" altLang="en-US" dirty="0"/>
              <a:t>のデータ</a:t>
            </a:r>
          </a:p>
        </p:txBody>
      </p:sp>
      <p:pic>
        <p:nvPicPr>
          <p:cNvPr id="7" name="図 6" descr="スクリーンショット 2013-10-07 4.17.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9" y="1052736"/>
            <a:ext cx="4761493" cy="4392488"/>
          </a:xfrm>
          <a:prstGeom prst="rect">
            <a:avLst/>
          </a:prstGeom>
        </p:spPr>
      </p:pic>
      <p:sp>
        <p:nvSpPr>
          <p:cNvPr id="5" name="テキスト ボックス 4"/>
          <p:cNvSpPr txBox="1"/>
          <p:nvPr/>
        </p:nvSpPr>
        <p:spPr>
          <a:xfrm>
            <a:off x="4644008" y="2132856"/>
            <a:ext cx="4392488" cy="4778232"/>
          </a:xfrm>
          <a:prstGeom prst="rect">
            <a:avLst/>
          </a:prstGeom>
          <a:noFill/>
        </p:spPr>
        <p:txBody>
          <a:bodyPr wrap="square" rtlCol="0">
            <a:spAutoFit/>
          </a:bodyPr>
          <a:lstStyle/>
          <a:p>
            <a:r>
              <a:rPr lang="en-US" altLang="ja-JP" sz="1050" dirty="0"/>
              <a:t>&lt;</a:t>
            </a:r>
            <a:r>
              <a:rPr lang="en-US" altLang="ja-JP" sz="1050" dirty="0" err="1"/>
              <a:t>rdf:Description</a:t>
            </a:r>
            <a:r>
              <a:rPr lang="en-US" altLang="ja-JP" sz="1050" dirty="0"/>
              <a:t> </a:t>
            </a:r>
            <a:r>
              <a:rPr lang="en-US" altLang="ja-JP" sz="1050" dirty="0" err="1"/>
              <a:t>rdf:about</a:t>
            </a:r>
            <a:r>
              <a:rPr lang="en-US" altLang="ja-JP" sz="1050" dirty="0"/>
              <a:t>="http://</a:t>
            </a:r>
            <a:r>
              <a:rPr lang="en-US" altLang="ja-JP" sz="1050" dirty="0" err="1"/>
              <a:t>ci.nii.ac.jp</a:t>
            </a:r>
            <a:r>
              <a:rPr lang="en-US" altLang="ja-JP" sz="1050" dirty="0"/>
              <a:t>/</a:t>
            </a:r>
            <a:r>
              <a:rPr lang="en-US" altLang="ja-JP" sz="1050" dirty="0" err="1"/>
              <a:t>ncid</a:t>
            </a:r>
            <a:r>
              <a:rPr lang="en-US" altLang="ja-JP" sz="1050" dirty="0"/>
              <a:t>/BB02488158#entity"&gt;</a:t>
            </a:r>
          </a:p>
          <a:p>
            <a:r>
              <a:rPr lang="en-US" altLang="ja-JP" sz="1050" dirty="0"/>
              <a:t>    &lt;</a:t>
            </a:r>
            <a:r>
              <a:rPr lang="en-US" altLang="ja-JP" sz="1050" dirty="0" err="1"/>
              <a:t>foaf:isPrimaryTopicOf</a:t>
            </a:r>
            <a:r>
              <a:rPr lang="en-US" altLang="ja-JP" sz="1050" dirty="0"/>
              <a:t> </a:t>
            </a:r>
            <a:r>
              <a:rPr lang="en-US" altLang="ja-JP" sz="1050" dirty="0" err="1"/>
              <a:t>rdf:resource</a:t>
            </a:r>
            <a:r>
              <a:rPr lang="en-US" altLang="ja-JP" sz="1050" dirty="0"/>
              <a:t>="http://</a:t>
            </a:r>
            <a:r>
              <a:rPr lang="en-US" altLang="ja-JP" sz="1050" dirty="0" err="1"/>
              <a:t>ci.nii.ac.jp</a:t>
            </a:r>
            <a:r>
              <a:rPr lang="en-US" altLang="ja-JP" sz="1050" dirty="0"/>
              <a:t>/</a:t>
            </a:r>
            <a:r>
              <a:rPr lang="en-US" altLang="ja-JP" sz="1050" dirty="0" err="1"/>
              <a:t>ncid</a:t>
            </a:r>
            <a:r>
              <a:rPr lang="en-US" altLang="ja-JP" sz="1050" dirty="0"/>
              <a:t>/</a:t>
            </a:r>
          </a:p>
          <a:p>
            <a:r>
              <a:rPr lang="en-US" altLang="ja-JP" sz="1050" dirty="0"/>
              <a:t>    BB02488158.rdf"/&gt;</a:t>
            </a:r>
          </a:p>
          <a:p>
            <a:endParaRPr lang="en-US" altLang="ja-JP" sz="1050" dirty="0"/>
          </a:p>
          <a:p>
            <a:r>
              <a:rPr lang="en-US" altLang="ja-JP" sz="1050" dirty="0"/>
              <a:t>    &lt;</a:t>
            </a:r>
            <a:r>
              <a:rPr lang="en-US" altLang="ja-JP" sz="1050" dirty="0" err="1"/>
              <a:t>dc:title</a:t>
            </a:r>
            <a:r>
              <a:rPr lang="en-US" altLang="ja-JP" sz="1050" dirty="0"/>
              <a:t>&gt;</a:t>
            </a:r>
            <a:r>
              <a:rPr lang="ja-JP" altLang="en-US" sz="1050" dirty="0"/>
              <a:t>セマンティック</a:t>
            </a:r>
            <a:r>
              <a:rPr lang="en-US" altLang="ja-JP" sz="1050" dirty="0"/>
              <a:t>Web</a:t>
            </a:r>
            <a:r>
              <a:rPr lang="ja-JP" altLang="en-US" sz="1050" dirty="0"/>
              <a:t>プログラミング</a:t>
            </a:r>
            <a:r>
              <a:rPr lang="en-US" altLang="ja-JP" sz="1050" dirty="0"/>
              <a:t>&lt;/</a:t>
            </a:r>
            <a:r>
              <a:rPr lang="en-US" altLang="ja-JP" sz="1050" dirty="0" err="1"/>
              <a:t>dc:title</a:t>
            </a:r>
            <a:r>
              <a:rPr lang="en-US" altLang="ja-JP" sz="1050" dirty="0"/>
              <a:t>&gt;</a:t>
            </a:r>
          </a:p>
          <a:p>
            <a:r>
              <a:rPr lang="en-US" altLang="ja-JP" sz="1050" dirty="0"/>
              <a:t>    &lt;</a:t>
            </a:r>
            <a:r>
              <a:rPr lang="en-US" altLang="ja-JP" sz="1050" dirty="0" err="1"/>
              <a:t>dc:title</a:t>
            </a:r>
            <a:r>
              <a:rPr lang="en-US" altLang="ja-JP" sz="1050" dirty="0"/>
              <a:t> </a:t>
            </a:r>
            <a:r>
              <a:rPr lang="en-US" altLang="ja-JP" sz="1050" dirty="0" err="1"/>
              <a:t>xml:lang</a:t>
            </a:r>
            <a:r>
              <a:rPr lang="en-US" altLang="ja-JP" sz="1050" dirty="0"/>
              <a:t>="</a:t>
            </a:r>
            <a:r>
              <a:rPr lang="en-US" altLang="ja-JP" sz="1050" dirty="0" err="1"/>
              <a:t>ja-hrkt</a:t>
            </a:r>
            <a:r>
              <a:rPr lang="en-US" altLang="ja-JP" sz="1050" dirty="0"/>
              <a:t>"&gt;</a:t>
            </a:r>
            <a:r>
              <a:rPr lang="ja-JP" altLang="en-US" sz="1050" dirty="0"/>
              <a:t>セマンティック </a:t>
            </a:r>
            <a:r>
              <a:rPr lang="en-US" altLang="ja-JP" sz="1050" dirty="0"/>
              <a:t>Web </a:t>
            </a:r>
            <a:r>
              <a:rPr lang="ja-JP" altLang="en-US" sz="1050" dirty="0"/>
              <a:t>プログラミング</a:t>
            </a:r>
            <a:endParaRPr lang="en-US" altLang="ja-JP" sz="1050" dirty="0"/>
          </a:p>
          <a:p>
            <a:r>
              <a:rPr lang="en-US" altLang="ja-JP" sz="1050" dirty="0"/>
              <a:t>    &lt;/</a:t>
            </a:r>
            <a:r>
              <a:rPr lang="en-US" altLang="ja-JP" sz="1050" dirty="0" err="1"/>
              <a:t>dc:title</a:t>
            </a:r>
            <a:r>
              <a:rPr lang="en-US" altLang="ja-JP" sz="1050" dirty="0"/>
              <a:t>&gt;</a:t>
            </a:r>
          </a:p>
          <a:p>
            <a:r>
              <a:rPr lang="en-US" altLang="ja-JP" sz="1050" dirty="0"/>
              <a:t>    &lt;</a:t>
            </a:r>
            <a:r>
              <a:rPr lang="en-US" altLang="ja-JP" sz="1050" dirty="0" err="1"/>
              <a:t>dcterms:alternative</a:t>
            </a:r>
            <a:r>
              <a:rPr lang="en-US" altLang="ja-JP" sz="1050" dirty="0"/>
              <a:t>&gt;Programming the semantic web</a:t>
            </a:r>
          </a:p>
          <a:p>
            <a:r>
              <a:rPr lang="en-US" altLang="ja-JP" sz="1050" dirty="0"/>
              <a:t>    &lt;/</a:t>
            </a:r>
            <a:r>
              <a:rPr lang="en-US" altLang="ja-JP" sz="1050" dirty="0" err="1"/>
              <a:t>dcterms:alternative</a:t>
            </a:r>
            <a:r>
              <a:rPr lang="en-US" altLang="ja-JP" sz="1050" dirty="0"/>
              <a:t>&gt;</a:t>
            </a:r>
          </a:p>
          <a:p>
            <a:r>
              <a:rPr lang="en-US" altLang="ja-JP" sz="1050" dirty="0"/>
              <a:t>    &lt;</a:t>
            </a:r>
            <a:r>
              <a:rPr lang="en-US" altLang="ja-JP" sz="1050" dirty="0" err="1"/>
              <a:t>dc:creator</a:t>
            </a:r>
            <a:r>
              <a:rPr lang="en-US" altLang="ja-JP" sz="1050" dirty="0"/>
              <a:t>&gt;</a:t>
            </a:r>
            <a:r>
              <a:rPr lang="ja-JP" altLang="en-US" sz="1050" dirty="0"/>
              <a:t>トビー・セガラン著 </a:t>
            </a:r>
            <a:r>
              <a:rPr lang="en-US" altLang="ja-JP" sz="1050" dirty="0"/>
              <a:t>; </a:t>
            </a:r>
            <a:r>
              <a:rPr lang="ja-JP" altLang="en-US" sz="1050" dirty="0"/>
              <a:t>玉川竜司訳</a:t>
            </a:r>
            <a:r>
              <a:rPr lang="en-US" altLang="ja-JP" sz="1050" dirty="0"/>
              <a:t>&lt;/</a:t>
            </a:r>
            <a:r>
              <a:rPr lang="en-US" altLang="ja-JP" sz="1050" dirty="0" err="1"/>
              <a:t>dc:creator</a:t>
            </a:r>
            <a:r>
              <a:rPr lang="en-US" altLang="ja-JP" sz="1050" dirty="0"/>
              <a:t>&gt;</a:t>
            </a:r>
          </a:p>
          <a:p>
            <a:r>
              <a:rPr lang="en-US" altLang="ja-JP" sz="1050" dirty="0"/>
              <a:t>    &lt;</a:t>
            </a:r>
            <a:r>
              <a:rPr lang="en-US" altLang="ja-JP" sz="1050" dirty="0" err="1"/>
              <a:t>dc:publisher</a:t>
            </a:r>
            <a:r>
              <a:rPr lang="en-US" altLang="ja-JP" sz="1050" dirty="0"/>
              <a:t>&gt;</a:t>
            </a:r>
            <a:r>
              <a:rPr lang="ja-JP" altLang="en-US" sz="1050" dirty="0"/>
              <a:t>オライリー・ジャパン</a:t>
            </a:r>
            <a:r>
              <a:rPr lang="en-US" altLang="ja-JP" sz="1050" dirty="0"/>
              <a:t>&lt;/</a:t>
            </a:r>
            <a:r>
              <a:rPr lang="en-US" altLang="ja-JP" sz="1050" dirty="0" err="1"/>
              <a:t>dc:publisher</a:t>
            </a:r>
            <a:r>
              <a:rPr lang="en-US" altLang="ja-JP" sz="1050" dirty="0"/>
              <a:t>&gt;</a:t>
            </a:r>
          </a:p>
          <a:p>
            <a:r>
              <a:rPr lang="en-US" altLang="ja-JP" sz="1050" dirty="0"/>
              <a:t>    &lt;</a:t>
            </a:r>
            <a:r>
              <a:rPr lang="en-US" altLang="ja-JP" sz="1050" dirty="0" err="1"/>
              <a:t>dc:language</a:t>
            </a:r>
            <a:r>
              <a:rPr lang="en-US" altLang="ja-JP" sz="1050" dirty="0"/>
              <a:t>&gt;</a:t>
            </a:r>
            <a:r>
              <a:rPr lang="en-US" altLang="ja-JP" sz="1050" dirty="0" err="1"/>
              <a:t>jpn</a:t>
            </a:r>
            <a:r>
              <a:rPr lang="en-US" altLang="ja-JP" sz="1050" dirty="0"/>
              <a:t>&lt;/</a:t>
            </a:r>
            <a:r>
              <a:rPr lang="en-US" altLang="ja-JP" sz="1050" dirty="0" err="1"/>
              <a:t>dc:language</a:t>
            </a:r>
            <a:r>
              <a:rPr lang="en-US" altLang="ja-JP" sz="1050" dirty="0"/>
              <a:t>&gt;</a:t>
            </a:r>
          </a:p>
          <a:p>
            <a:r>
              <a:rPr lang="en-US" altLang="ja-JP" sz="1050" dirty="0"/>
              <a:t>    &lt;</a:t>
            </a:r>
            <a:r>
              <a:rPr lang="en-US" altLang="ja-JP" sz="1050" dirty="0" err="1"/>
              <a:t>dc:date</a:t>
            </a:r>
            <a:r>
              <a:rPr lang="en-US" altLang="ja-JP" sz="1050" dirty="0"/>
              <a:t>&gt;2010&lt;/</a:t>
            </a:r>
            <a:r>
              <a:rPr lang="en-US" altLang="ja-JP" sz="1050" dirty="0" err="1"/>
              <a:t>dc:date</a:t>
            </a:r>
            <a:r>
              <a:rPr lang="en-US" altLang="ja-JP" sz="1050" dirty="0"/>
              <a:t>&gt;</a:t>
            </a:r>
          </a:p>
          <a:p>
            <a:r>
              <a:rPr lang="en-US" altLang="ja-JP" sz="1050" dirty="0"/>
              <a:t>    &lt;</a:t>
            </a:r>
            <a:r>
              <a:rPr lang="en-US" altLang="ja-JP" sz="1050" dirty="0" err="1"/>
              <a:t>foaf:topic</a:t>
            </a:r>
            <a:r>
              <a:rPr lang="en-US" altLang="ja-JP" sz="1050" dirty="0"/>
              <a:t> </a:t>
            </a:r>
            <a:r>
              <a:rPr lang="en-US" altLang="ja-JP" sz="1050" dirty="0" err="1"/>
              <a:t>rdf:resource</a:t>
            </a:r>
            <a:r>
              <a:rPr lang="en-US" altLang="ja-JP" sz="1050" dirty="0"/>
              <a:t>="http://</a:t>
            </a:r>
            <a:r>
              <a:rPr lang="en-US" altLang="ja-JP" sz="1050" dirty="0" err="1"/>
              <a:t>ci.nii.ac.jp</a:t>
            </a:r>
            <a:r>
              <a:rPr lang="en-US" altLang="ja-JP" sz="1050" dirty="0"/>
              <a:t>/books/</a:t>
            </a:r>
            <a:r>
              <a:rPr lang="en-US" altLang="ja-JP" sz="1050" dirty="0" err="1"/>
              <a:t>search?q</a:t>
            </a:r>
            <a:r>
              <a:rPr lang="en-US" altLang="ja-JP" sz="1050" dirty="0"/>
              <a:t>=</a:t>
            </a:r>
          </a:p>
          <a:p>
            <a:r>
              <a:rPr lang="en-US" altLang="ja-JP" sz="1050" dirty="0"/>
              <a:t>    </a:t>
            </a:r>
            <a:r>
              <a:rPr lang="ja-JP" altLang="en-US" sz="1050" dirty="0"/>
              <a:t>セマンティックウェブ</a:t>
            </a:r>
            <a:r>
              <a:rPr lang="en-US" altLang="ja-JP" sz="1050" dirty="0"/>
              <a:t>" </a:t>
            </a:r>
            <a:r>
              <a:rPr lang="en-US" altLang="ja-JP" sz="1050" dirty="0" err="1"/>
              <a:t>dc:title</a:t>
            </a:r>
            <a:r>
              <a:rPr lang="en-US" altLang="ja-JP" sz="1050" dirty="0"/>
              <a:t>="</a:t>
            </a:r>
            <a:r>
              <a:rPr lang="ja-JP" altLang="en-US" sz="1050" dirty="0"/>
              <a:t>セマンティックウェブ</a:t>
            </a:r>
            <a:r>
              <a:rPr lang="en-US" altLang="ja-JP" sz="1050" dirty="0"/>
              <a:t>"/&gt;</a:t>
            </a:r>
          </a:p>
          <a:p>
            <a:r>
              <a:rPr lang="en-US" altLang="ja-JP" sz="1050" dirty="0"/>
              <a:t>    &lt;</a:t>
            </a:r>
            <a:r>
              <a:rPr lang="en-US" altLang="ja-JP" sz="1050" dirty="0" err="1"/>
              <a:t>cinii:ncid</a:t>
            </a:r>
            <a:r>
              <a:rPr lang="en-US" altLang="ja-JP" sz="1050" dirty="0"/>
              <a:t>&gt;BB02488158&lt;/</a:t>
            </a:r>
            <a:r>
              <a:rPr lang="en-US" altLang="ja-JP" sz="1050" dirty="0" err="1"/>
              <a:t>cinii:ncid</a:t>
            </a:r>
            <a:r>
              <a:rPr lang="en-US" altLang="ja-JP" sz="1050" dirty="0"/>
              <a:t>&gt;</a:t>
            </a:r>
          </a:p>
          <a:p>
            <a:r>
              <a:rPr lang="en-US" altLang="ja-JP" sz="1050" dirty="0"/>
              <a:t>    &lt;</a:t>
            </a:r>
            <a:r>
              <a:rPr lang="en-US" altLang="ja-JP" sz="1050" dirty="0" err="1"/>
              <a:t>dcterms:hasPart</a:t>
            </a:r>
            <a:r>
              <a:rPr lang="en-US" altLang="ja-JP" sz="1050" dirty="0"/>
              <a:t> </a:t>
            </a:r>
            <a:r>
              <a:rPr lang="en-US" altLang="ja-JP" sz="1050" dirty="0" err="1"/>
              <a:t>rdf:resource</a:t>
            </a:r>
            <a:r>
              <a:rPr lang="en-US" altLang="ja-JP" sz="1050" dirty="0"/>
              <a:t>="urn:isbn:9784873114521"/&gt;</a:t>
            </a:r>
          </a:p>
          <a:p>
            <a:r>
              <a:rPr lang="en-US" altLang="ja-JP" sz="1050" dirty="0"/>
              <a:t>&lt;/</a:t>
            </a:r>
            <a:r>
              <a:rPr lang="en-US" altLang="ja-JP" sz="1050" dirty="0" err="1"/>
              <a:t>rdf:Description</a:t>
            </a:r>
            <a:r>
              <a:rPr lang="en-US" altLang="ja-JP" sz="1050" dirty="0"/>
              <a:t>&gt;</a:t>
            </a:r>
          </a:p>
          <a:p>
            <a:r>
              <a:rPr lang="en-US" altLang="ja-JP" sz="1050" dirty="0"/>
              <a:t>&lt;</a:t>
            </a:r>
            <a:r>
              <a:rPr lang="en-US" altLang="ja-JP" sz="1050" dirty="0" err="1"/>
              <a:t>rdf:Description</a:t>
            </a:r>
            <a:r>
              <a:rPr lang="en-US" altLang="ja-JP" sz="1050" dirty="0"/>
              <a:t> </a:t>
            </a:r>
            <a:r>
              <a:rPr lang="en-US" altLang="ja-JP" sz="1050" dirty="0" err="1"/>
              <a:t>rdf:about</a:t>
            </a:r>
            <a:r>
              <a:rPr lang="en-US" altLang="ja-JP" sz="1050" dirty="0"/>
              <a:t>="http://</a:t>
            </a:r>
            <a:r>
              <a:rPr lang="en-US" altLang="ja-JP" sz="1050" dirty="0" err="1"/>
              <a:t>ci.nii.ac.jp</a:t>
            </a:r>
            <a:r>
              <a:rPr lang="en-US" altLang="ja-JP" sz="1050" dirty="0"/>
              <a:t>/</a:t>
            </a:r>
            <a:r>
              <a:rPr lang="en-US" altLang="ja-JP" sz="1050" dirty="0" err="1"/>
              <a:t>ncid</a:t>
            </a:r>
            <a:r>
              <a:rPr lang="en-US" altLang="ja-JP" sz="1050" dirty="0"/>
              <a:t>/BB02488158#entity"&gt;</a:t>
            </a:r>
          </a:p>
          <a:p>
            <a:r>
              <a:rPr lang="en-US" altLang="ja-JP" sz="1050" dirty="0"/>
              <a:t>    &lt;</a:t>
            </a:r>
            <a:r>
              <a:rPr lang="en-US" altLang="ja-JP" sz="1050" dirty="0" err="1"/>
              <a:t>foaf:maker</a:t>
            </a:r>
            <a:r>
              <a:rPr lang="en-US" altLang="ja-JP" sz="1050" dirty="0"/>
              <a:t>&gt;</a:t>
            </a:r>
          </a:p>
          <a:p>
            <a:r>
              <a:rPr lang="en-US" altLang="ja-JP" sz="1050" dirty="0"/>
              <a:t>    &lt;</a:t>
            </a:r>
            <a:r>
              <a:rPr lang="en-US" altLang="ja-JP" sz="1050" dirty="0" err="1"/>
              <a:t>foaf:Person</a:t>
            </a:r>
            <a:r>
              <a:rPr lang="en-US" altLang="ja-JP" sz="1050" dirty="0"/>
              <a:t> </a:t>
            </a:r>
            <a:r>
              <a:rPr lang="en-US" altLang="ja-JP" sz="1050" dirty="0" err="1"/>
              <a:t>rdf:about</a:t>
            </a:r>
            <a:r>
              <a:rPr lang="en-US" altLang="ja-JP" sz="1050" dirty="0"/>
              <a:t>="http://</a:t>
            </a:r>
            <a:r>
              <a:rPr lang="en-US" altLang="ja-JP" sz="1050" dirty="0" err="1"/>
              <a:t>ci.nii.ac.jp</a:t>
            </a:r>
            <a:r>
              <a:rPr lang="en-US" altLang="ja-JP" sz="1050" dirty="0"/>
              <a:t>/author/DA15839119"&gt;</a:t>
            </a:r>
          </a:p>
          <a:p>
            <a:r>
              <a:rPr lang="en-US" altLang="ja-JP" sz="1050" dirty="0"/>
              <a:t>        &lt;</a:t>
            </a:r>
            <a:r>
              <a:rPr lang="en-US" altLang="ja-JP" sz="1050" dirty="0" err="1"/>
              <a:t>foaf:name</a:t>
            </a:r>
            <a:r>
              <a:rPr lang="en-US" altLang="ja-JP" sz="1050" dirty="0"/>
              <a:t>&gt;</a:t>
            </a:r>
            <a:r>
              <a:rPr lang="ja-JP" altLang="en-US" sz="1050" dirty="0"/>
              <a:t>大向</a:t>
            </a:r>
            <a:r>
              <a:rPr lang="en-US" altLang="ja-JP" sz="1050" dirty="0"/>
              <a:t>, </a:t>
            </a:r>
            <a:r>
              <a:rPr lang="ja-JP" altLang="en-US" sz="1050" dirty="0"/>
              <a:t>一輝</a:t>
            </a:r>
            <a:r>
              <a:rPr lang="en-US" altLang="ja-JP" sz="1050" dirty="0"/>
              <a:t>&lt;/</a:t>
            </a:r>
            <a:r>
              <a:rPr lang="en-US" altLang="ja-JP" sz="1050" dirty="0" err="1"/>
              <a:t>foaf:name</a:t>
            </a:r>
            <a:r>
              <a:rPr lang="en-US" altLang="ja-JP" sz="1050" dirty="0"/>
              <a:t>&gt;</a:t>
            </a:r>
          </a:p>
          <a:p>
            <a:r>
              <a:rPr lang="en-US" altLang="ja-JP" sz="1050" dirty="0"/>
              <a:t>        &lt;</a:t>
            </a:r>
            <a:r>
              <a:rPr lang="en-US" altLang="ja-JP" sz="1050" dirty="0" err="1"/>
              <a:t>foaf:name</a:t>
            </a:r>
            <a:r>
              <a:rPr lang="en-US" altLang="ja-JP" sz="1050" dirty="0"/>
              <a:t> </a:t>
            </a:r>
            <a:r>
              <a:rPr lang="en-US" altLang="ja-JP" sz="1050" dirty="0" err="1"/>
              <a:t>xml:lang</a:t>
            </a:r>
            <a:r>
              <a:rPr lang="en-US" altLang="ja-JP" sz="1050" dirty="0"/>
              <a:t>="</a:t>
            </a:r>
            <a:r>
              <a:rPr lang="en-US" altLang="ja-JP" sz="1050" dirty="0" err="1"/>
              <a:t>ja-hrkt</a:t>
            </a:r>
            <a:r>
              <a:rPr lang="en-US" altLang="ja-JP" sz="1050" dirty="0"/>
              <a:t>"&gt;</a:t>
            </a:r>
          </a:p>
          <a:p>
            <a:r>
              <a:rPr lang="en-US" altLang="ja-JP" sz="1050" dirty="0"/>
              <a:t>        </a:t>
            </a:r>
            <a:r>
              <a:rPr lang="ja-JP" altLang="en-US" sz="1050" dirty="0"/>
              <a:t>オオムカイ</a:t>
            </a:r>
            <a:r>
              <a:rPr lang="en-US" altLang="ja-JP" sz="1050" dirty="0"/>
              <a:t>, </a:t>
            </a:r>
            <a:r>
              <a:rPr lang="ja-JP" altLang="en-US" sz="1050" dirty="0"/>
              <a:t>イッキ</a:t>
            </a:r>
            <a:endParaRPr lang="en-US" altLang="ja-JP" sz="1050" dirty="0"/>
          </a:p>
          <a:p>
            <a:r>
              <a:rPr lang="en-US" altLang="ja-JP" sz="1050" dirty="0"/>
              <a:t>        &lt;/</a:t>
            </a:r>
            <a:r>
              <a:rPr lang="en-US" altLang="ja-JP" sz="1050" dirty="0" err="1"/>
              <a:t>foaf:name</a:t>
            </a:r>
            <a:r>
              <a:rPr lang="en-US" altLang="ja-JP" sz="1050" dirty="0"/>
              <a:t>&gt;</a:t>
            </a:r>
          </a:p>
          <a:p>
            <a:r>
              <a:rPr lang="en-US" altLang="ja-JP" sz="1050" dirty="0"/>
              <a:t>    &lt;/</a:t>
            </a:r>
            <a:r>
              <a:rPr lang="en-US" altLang="ja-JP" sz="1050" dirty="0" err="1"/>
              <a:t>foaf:Person</a:t>
            </a:r>
            <a:r>
              <a:rPr lang="en-US" altLang="ja-JP" sz="1050" dirty="0"/>
              <a:t>&gt;</a:t>
            </a:r>
          </a:p>
          <a:p>
            <a:r>
              <a:rPr lang="en-US" altLang="ja-JP" sz="1050" dirty="0"/>
              <a:t>    &lt;/</a:t>
            </a:r>
            <a:r>
              <a:rPr lang="en-US" altLang="ja-JP" sz="1050" dirty="0" err="1"/>
              <a:t>foaf:maker</a:t>
            </a:r>
            <a:r>
              <a:rPr lang="en-US" altLang="ja-JP" sz="1050" dirty="0"/>
              <a:t>&gt;</a:t>
            </a:r>
          </a:p>
          <a:p>
            <a:r>
              <a:rPr lang="en-US" altLang="ja-JP" sz="1050" dirty="0"/>
              <a:t>&lt;/</a:t>
            </a:r>
            <a:r>
              <a:rPr lang="en-US" altLang="ja-JP" sz="1050" dirty="0" err="1"/>
              <a:t>rdf:Description</a:t>
            </a:r>
            <a:r>
              <a:rPr lang="en-US" altLang="ja-JP" sz="1050" dirty="0"/>
              <a:t>&gt;</a:t>
            </a:r>
            <a:endParaRPr lang="ja-JP" altLang="en-US" sz="1050" dirty="0"/>
          </a:p>
          <a:p>
            <a:endParaRPr kumimoji="1" lang="ja-JP" altLang="en-US" sz="1050" dirty="0"/>
          </a:p>
        </p:txBody>
      </p:sp>
      <p:sp>
        <p:nvSpPr>
          <p:cNvPr id="6" name="角丸四角形 5"/>
          <p:cNvSpPr/>
          <p:nvPr/>
        </p:nvSpPr>
        <p:spPr>
          <a:xfrm>
            <a:off x="7092280" y="6309320"/>
            <a:ext cx="1944216"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ci.nii.ac.jp</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7883809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コンピュータ   Web NDL Authorities（国立国会図書館典拠データ検索・提供サービス）.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図 2" descr="コンピュータ   Web NDL Authorities（国立国会図書館典拠データ検索・提供サービス）2.png"/>
          <p:cNvPicPr>
            <a:picLocks noChangeAspect="1"/>
          </p:cNvPicPr>
          <p:nvPr/>
        </p:nvPicPr>
        <p:blipFill rotWithShape="1">
          <a:blip r:embed="rId3">
            <a:extLst>
              <a:ext uri="{28A0092B-C50C-407E-A947-70E740481C1C}">
                <a14:useLocalDpi xmlns:a14="http://schemas.microsoft.com/office/drawing/2010/main" val="0"/>
              </a:ext>
            </a:extLst>
          </a:blip>
          <a:srcRect l="4374" t="23332" r="23117" b="2734"/>
          <a:stretch/>
        </p:blipFill>
        <p:spPr>
          <a:xfrm>
            <a:off x="4499992" y="3284984"/>
            <a:ext cx="4474417" cy="3421769"/>
          </a:xfrm>
          <a:prstGeom prst="rect">
            <a:avLst/>
          </a:prstGeom>
        </p:spPr>
      </p:pic>
      <p:sp>
        <p:nvSpPr>
          <p:cNvPr id="4" name="角丸四角形 3"/>
          <p:cNvSpPr/>
          <p:nvPr/>
        </p:nvSpPr>
        <p:spPr>
          <a:xfrm>
            <a:off x="5940152" y="6309320"/>
            <a:ext cx="3096344"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id.ndl.go.jp</a:t>
            </a:r>
            <a:r>
              <a:rPr lang="en-US" altLang="ja-JP" sz="1600" dirty="0">
                <a:latin typeface="ヒラギノ丸ゴ ProN W4"/>
                <a:ea typeface="ヒラギノ丸ゴ ProN W4"/>
                <a:cs typeface="ヒラギノ丸ゴ ProN W4"/>
              </a:rPr>
              <a:t>/</a:t>
            </a:r>
            <a:r>
              <a:rPr lang="en-US" altLang="ja-JP" sz="1600" dirty="0" err="1">
                <a:latin typeface="ヒラギノ丸ゴ ProN W4"/>
                <a:ea typeface="ヒラギノ丸ゴ ProN W4"/>
                <a:cs typeface="ヒラギノ丸ゴ ProN W4"/>
              </a:rPr>
              <a:t>auth</a:t>
            </a:r>
            <a:r>
              <a:rPr lang="en-US" altLang="ja-JP" sz="1600" dirty="0">
                <a:latin typeface="ヒラギノ丸ゴ ProN W4"/>
                <a:ea typeface="ヒラギノ丸ゴ ProN W4"/>
                <a:cs typeface="ヒラギノ丸ゴ ProN W4"/>
              </a:rPr>
              <a:t>/</a:t>
            </a:r>
            <a:r>
              <a:rPr lang="en-US" altLang="ja-JP" sz="1600" dirty="0" err="1">
                <a:latin typeface="ヒラギノ丸ゴ ProN W4"/>
                <a:ea typeface="ヒラギノ丸ゴ ProN W4"/>
                <a:cs typeface="ヒラギノ丸ゴ ProN W4"/>
              </a:rPr>
              <a:t>ndla</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13217568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つながるデータ</a:t>
            </a:r>
          </a:p>
        </p:txBody>
      </p:sp>
      <p:pic>
        <p:nvPicPr>
          <p:cNvPr id="4" name="図 3" descr="スクリーンショット 2013-10-16 1.28.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124744"/>
            <a:ext cx="2375436" cy="2160240"/>
          </a:xfrm>
          <a:prstGeom prst="rect">
            <a:avLst/>
          </a:prstGeom>
          <a:ln>
            <a:noFill/>
          </a:ln>
          <a:effectLst>
            <a:outerShdw blurRad="292100" dist="139700" dir="2700000" algn="tl" rotWithShape="0">
              <a:srgbClr val="333333">
                <a:alpha val="65000"/>
              </a:srgbClr>
            </a:outerShdw>
          </a:effectLst>
        </p:spPr>
      </p:pic>
      <p:pic>
        <p:nvPicPr>
          <p:cNvPr id="5" name="図 4" descr="スクリーンショット 2013-10-16 1.29.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980728"/>
            <a:ext cx="2016224" cy="2648112"/>
          </a:xfrm>
          <a:prstGeom prst="rect">
            <a:avLst/>
          </a:prstGeom>
          <a:ln>
            <a:noFill/>
          </a:ln>
          <a:effectLst>
            <a:outerShdw blurRad="292100" dist="139700" dir="2700000" algn="tl" rotWithShape="0">
              <a:srgbClr val="333333">
                <a:alpha val="65000"/>
              </a:srgbClr>
            </a:outerShdw>
          </a:effectLst>
        </p:spPr>
      </p:pic>
      <p:sp>
        <p:nvSpPr>
          <p:cNvPr id="6" name="Line 17"/>
          <p:cNvSpPr>
            <a:spLocks noChangeShapeType="1"/>
          </p:cNvSpPr>
          <p:nvPr/>
        </p:nvSpPr>
        <p:spPr bwMode="auto">
          <a:xfrm rot="10800000">
            <a:off x="3059832" y="2276872"/>
            <a:ext cx="1512168" cy="0"/>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pic>
        <p:nvPicPr>
          <p:cNvPr id="7" name="図 6" descr="スクリーンショット 2013-10-16 1.30.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4437112"/>
            <a:ext cx="2436548" cy="2204864"/>
          </a:xfrm>
          <a:prstGeom prst="rect">
            <a:avLst/>
          </a:prstGeom>
          <a:ln>
            <a:noFill/>
          </a:ln>
          <a:effectLst>
            <a:outerShdw blurRad="292100" dist="139700" dir="2700000" algn="tl" rotWithShape="0">
              <a:srgbClr val="333333">
                <a:alpha val="65000"/>
              </a:srgbClr>
            </a:outerShdw>
          </a:effectLst>
        </p:spPr>
      </p:pic>
      <p:pic>
        <p:nvPicPr>
          <p:cNvPr id="8" name="図 7" descr="スクリーンショット 2013-10-16 1.39.1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6180" y="4437112"/>
            <a:ext cx="2742284" cy="2209180"/>
          </a:xfrm>
          <a:prstGeom prst="rect">
            <a:avLst/>
          </a:prstGeom>
          <a:ln>
            <a:noFill/>
          </a:ln>
          <a:effectLst>
            <a:outerShdw blurRad="292100" dist="139700" dir="2700000" algn="tl" rotWithShape="0">
              <a:srgbClr val="333333">
                <a:alpha val="65000"/>
              </a:srgbClr>
            </a:outerShdw>
          </a:effectLst>
        </p:spPr>
      </p:pic>
      <p:sp>
        <p:nvSpPr>
          <p:cNvPr id="9" name="テキスト ボックス 8"/>
          <p:cNvSpPr txBox="1"/>
          <p:nvPr/>
        </p:nvSpPr>
        <p:spPr>
          <a:xfrm>
            <a:off x="1907704" y="2636912"/>
            <a:ext cx="2339102" cy="461665"/>
          </a:xfrm>
          <a:prstGeom prst="rect">
            <a:avLst/>
          </a:prstGeom>
          <a:noFill/>
        </p:spPr>
        <p:txBody>
          <a:bodyPr wrap="none" rtlCol="0">
            <a:spAutoFit/>
          </a:bodyPr>
          <a:lstStyle/>
          <a:p>
            <a:r>
              <a:rPr kumimoji="1" lang="ja-JP" altLang="en-US" dirty="0"/>
              <a:t>国立国会図書館</a:t>
            </a:r>
          </a:p>
        </p:txBody>
      </p:sp>
      <p:sp>
        <p:nvSpPr>
          <p:cNvPr id="10" name="テキスト ボックス 9"/>
          <p:cNvSpPr txBox="1"/>
          <p:nvPr/>
        </p:nvSpPr>
        <p:spPr>
          <a:xfrm>
            <a:off x="5436096" y="2852936"/>
            <a:ext cx="2941831" cy="461665"/>
          </a:xfrm>
          <a:prstGeom prst="rect">
            <a:avLst/>
          </a:prstGeom>
          <a:noFill/>
        </p:spPr>
        <p:txBody>
          <a:bodyPr wrap="none" rtlCol="0">
            <a:spAutoFit/>
          </a:bodyPr>
          <a:lstStyle/>
          <a:p>
            <a:r>
              <a:rPr kumimoji="1" lang="ja-JP" altLang="en-US" dirty="0"/>
              <a:t>アメリカ議会図書館</a:t>
            </a:r>
          </a:p>
        </p:txBody>
      </p:sp>
      <p:sp>
        <p:nvSpPr>
          <p:cNvPr id="11" name="Line 17"/>
          <p:cNvSpPr>
            <a:spLocks noChangeShapeType="1"/>
          </p:cNvSpPr>
          <p:nvPr/>
        </p:nvSpPr>
        <p:spPr bwMode="auto">
          <a:xfrm rot="10800000">
            <a:off x="1763688" y="3501008"/>
            <a:ext cx="1224136" cy="792088"/>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2" name="テキスト ボックス 11"/>
          <p:cNvSpPr txBox="1"/>
          <p:nvPr/>
        </p:nvSpPr>
        <p:spPr>
          <a:xfrm>
            <a:off x="395536" y="5991671"/>
            <a:ext cx="2749971" cy="461665"/>
          </a:xfrm>
          <a:prstGeom prst="rect">
            <a:avLst/>
          </a:prstGeom>
          <a:noFill/>
        </p:spPr>
        <p:txBody>
          <a:bodyPr wrap="none" rtlCol="0">
            <a:spAutoFit/>
          </a:bodyPr>
          <a:lstStyle/>
          <a:p>
            <a:r>
              <a:rPr kumimoji="1" lang="en-US" altLang="ja-JP" dirty="0"/>
              <a:t>Wikipedia</a:t>
            </a:r>
            <a:r>
              <a:rPr kumimoji="1" lang="ja-JP" altLang="en-US" dirty="0"/>
              <a:t>日本語版</a:t>
            </a:r>
          </a:p>
        </p:txBody>
      </p:sp>
      <p:sp>
        <p:nvSpPr>
          <p:cNvPr id="13" name="Line 17"/>
          <p:cNvSpPr>
            <a:spLocks noChangeShapeType="1"/>
          </p:cNvSpPr>
          <p:nvPr/>
        </p:nvSpPr>
        <p:spPr bwMode="auto">
          <a:xfrm rot="10800000">
            <a:off x="4499992" y="5661248"/>
            <a:ext cx="1296144" cy="0"/>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4" name="テキスト ボックス 13"/>
          <p:cNvSpPr txBox="1"/>
          <p:nvPr/>
        </p:nvSpPr>
        <p:spPr>
          <a:xfrm>
            <a:off x="6234261" y="5949280"/>
            <a:ext cx="2442195" cy="461665"/>
          </a:xfrm>
          <a:prstGeom prst="rect">
            <a:avLst/>
          </a:prstGeom>
          <a:noFill/>
        </p:spPr>
        <p:txBody>
          <a:bodyPr wrap="none" rtlCol="0">
            <a:spAutoFit/>
          </a:bodyPr>
          <a:lstStyle/>
          <a:p>
            <a:r>
              <a:rPr kumimoji="1" lang="en-US" altLang="ja-JP" dirty="0"/>
              <a:t>Wikipedia</a:t>
            </a:r>
            <a:r>
              <a:rPr kumimoji="1" lang="ja-JP" altLang="en-US" dirty="0"/>
              <a:t>英語版</a:t>
            </a:r>
          </a:p>
        </p:txBody>
      </p:sp>
      <p:sp>
        <p:nvSpPr>
          <p:cNvPr id="15" name="Line 17"/>
          <p:cNvSpPr>
            <a:spLocks noChangeShapeType="1"/>
          </p:cNvSpPr>
          <p:nvPr/>
        </p:nvSpPr>
        <p:spPr bwMode="auto">
          <a:xfrm rot="10800000" flipV="1">
            <a:off x="7020272" y="1484784"/>
            <a:ext cx="1584176" cy="864096"/>
          </a:xfrm>
          <a:prstGeom prst="line">
            <a:avLst/>
          </a:prstGeom>
          <a:noFill/>
          <a:ln w="38100" cap="flat">
            <a:solidFill>
              <a:srgbClr val="DD2067"/>
            </a:solidFill>
            <a:prstDash val="sysDash"/>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6" name="Line 17"/>
          <p:cNvSpPr>
            <a:spLocks noChangeShapeType="1"/>
          </p:cNvSpPr>
          <p:nvPr/>
        </p:nvSpPr>
        <p:spPr bwMode="auto">
          <a:xfrm rot="10800000">
            <a:off x="251520" y="5517232"/>
            <a:ext cx="1296144" cy="0"/>
          </a:xfrm>
          <a:prstGeom prst="line">
            <a:avLst/>
          </a:prstGeom>
          <a:noFill/>
          <a:ln w="38100" cap="flat">
            <a:solidFill>
              <a:srgbClr val="DD2067"/>
            </a:solidFill>
            <a:prstDash val="sysDash"/>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Tree>
    <p:extLst>
      <p:ext uri="{BB962C8B-B14F-4D97-AF65-F5344CB8AC3E}">
        <p14:creationId xmlns:p14="http://schemas.microsoft.com/office/powerpoint/2010/main" val="11110881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DBpedia</a:t>
            </a:r>
            <a:r>
              <a:rPr kumimoji="1" lang="en-US" altLang="ja-JP" dirty="0"/>
              <a:t> Japanese</a:t>
            </a:r>
            <a:endParaRPr kumimoji="1" lang="ja-JP" altLang="en-US" dirty="0"/>
          </a:p>
        </p:txBody>
      </p:sp>
      <p:sp>
        <p:nvSpPr>
          <p:cNvPr id="5" name="テキスト ボックス 4"/>
          <p:cNvSpPr txBox="1"/>
          <p:nvPr/>
        </p:nvSpPr>
        <p:spPr>
          <a:xfrm>
            <a:off x="3059832" y="3212976"/>
            <a:ext cx="5888676" cy="3410164"/>
          </a:xfrm>
          <a:prstGeom prst="rect">
            <a:avLst/>
          </a:prstGeom>
          <a:noFill/>
        </p:spPr>
        <p:txBody>
          <a:bodyPr wrap="none" rtlCol="0">
            <a:spAutoFit/>
          </a:bodyPr>
          <a:lstStyle/>
          <a:p>
            <a:pPr>
              <a:lnSpc>
                <a:spcPct val="120000"/>
              </a:lnSpc>
            </a:pPr>
            <a:r>
              <a:rPr lang="en-US" altLang="ja-JP" sz="1200" dirty="0"/>
              <a:t>&lt;</a:t>
            </a:r>
            <a:r>
              <a:rPr lang="en-US" altLang="ja-JP" sz="1200" dirty="0" err="1"/>
              <a:t>foaf:name</a:t>
            </a:r>
            <a:r>
              <a:rPr lang="en-US" altLang="ja-JP" sz="1200" dirty="0"/>
              <a:t> </a:t>
            </a:r>
            <a:r>
              <a:rPr lang="en-US" altLang="ja-JP" sz="1200" dirty="0" err="1"/>
              <a:t>xml:lang</a:t>
            </a:r>
            <a:r>
              <a:rPr lang="en-US" altLang="ja-JP" sz="1200" dirty="0"/>
              <a:t>="</a:t>
            </a:r>
            <a:r>
              <a:rPr lang="en-US" altLang="ja-JP" sz="1200" dirty="0" err="1"/>
              <a:t>ja</a:t>
            </a:r>
            <a:r>
              <a:rPr lang="en-US" altLang="ja-JP" sz="1200" dirty="0"/>
              <a:t>"&gt;</a:t>
            </a:r>
            <a:r>
              <a:rPr lang="ja-JP" altLang="en-US" sz="1200" dirty="0"/>
              <a:t>長野県</a:t>
            </a:r>
            <a:r>
              <a:rPr lang="en-US" altLang="ja-JP" sz="1200" dirty="0"/>
              <a:t>&lt;/</a:t>
            </a:r>
            <a:r>
              <a:rPr lang="en-US" altLang="ja-JP" sz="1200" dirty="0" err="1"/>
              <a:t>foaf:name</a:t>
            </a:r>
            <a:r>
              <a:rPr lang="en-US" altLang="ja-JP" sz="1200" dirty="0"/>
              <a:t>&gt;</a:t>
            </a:r>
          </a:p>
          <a:p>
            <a:pPr>
              <a:lnSpc>
                <a:spcPct val="120000"/>
              </a:lnSpc>
            </a:pPr>
            <a:r>
              <a:rPr lang="en-US" altLang="ja-JP" sz="1200" dirty="0"/>
              <a:t>&lt;</a:t>
            </a:r>
            <a:r>
              <a:rPr lang="en-US" altLang="ja-JP" sz="1200" dirty="0" err="1"/>
              <a:t>foaf:homepage</a:t>
            </a:r>
            <a:r>
              <a:rPr lang="en-US" altLang="ja-JP" sz="1200" dirty="0"/>
              <a:t> </a:t>
            </a:r>
            <a:r>
              <a:rPr lang="en-US" altLang="ja-JP" sz="1200" dirty="0" err="1"/>
              <a:t>rdf:resource</a:t>
            </a:r>
            <a:r>
              <a:rPr lang="en-US" altLang="ja-JP" sz="1200" dirty="0"/>
              <a:t>="http://</a:t>
            </a:r>
            <a:r>
              <a:rPr lang="en-US" altLang="ja-JP" sz="1200" dirty="0" err="1"/>
              <a:t>www.pref.nagano.lg.jp</a:t>
            </a:r>
            <a:r>
              <a:rPr lang="en-US" altLang="ja-JP" sz="1200" dirty="0"/>
              <a:t>/" /&gt;</a:t>
            </a:r>
          </a:p>
          <a:p>
            <a:pPr>
              <a:lnSpc>
                <a:spcPct val="120000"/>
              </a:lnSpc>
            </a:pPr>
            <a:r>
              <a:rPr lang="en-US" altLang="ja-JP" sz="1200" dirty="0"/>
              <a:t>&lt;</a:t>
            </a:r>
            <a:r>
              <a:rPr lang="en-US" altLang="ja-JP" sz="1200" dirty="0" err="1"/>
              <a:t>prop-ja:iso</a:t>
            </a:r>
            <a:r>
              <a:rPr lang="en-US" altLang="ja-JP" sz="1200" dirty="0"/>
              <a:t> </a:t>
            </a:r>
            <a:r>
              <a:rPr lang="en-US" altLang="ja-JP" sz="1200" dirty="0" err="1"/>
              <a:t>xml:lang</a:t>
            </a:r>
            <a:r>
              <a:rPr lang="en-US" altLang="ja-JP" sz="1200" dirty="0"/>
              <a:t>="</a:t>
            </a:r>
            <a:r>
              <a:rPr lang="en-US" altLang="ja-JP" sz="1200" dirty="0" err="1"/>
              <a:t>ja</a:t>
            </a:r>
            <a:r>
              <a:rPr lang="en-US" altLang="ja-JP" sz="1200" dirty="0"/>
              <a:t>"&gt;JP-20&lt;/</a:t>
            </a:r>
            <a:r>
              <a:rPr lang="en-US" altLang="ja-JP" sz="1200" dirty="0" err="1"/>
              <a:t>prop-ja:iso</a:t>
            </a:r>
            <a:r>
              <a:rPr lang="en-US" altLang="ja-JP" sz="1200" dirty="0"/>
              <a:t>&gt;</a:t>
            </a:r>
          </a:p>
          <a:p>
            <a:pPr>
              <a:lnSpc>
                <a:spcPct val="120000"/>
              </a:lnSpc>
            </a:pPr>
            <a:r>
              <a:rPr lang="en-US" altLang="ja-JP" sz="1200" dirty="0"/>
              <a:t>&lt;prop-</a:t>
            </a:r>
            <a:r>
              <a:rPr lang="en-US" altLang="ja-JP" sz="1200" dirty="0" err="1"/>
              <a:t>ja</a:t>
            </a:r>
            <a:r>
              <a:rPr lang="en-US" altLang="ja-JP" sz="1200" dirty="0"/>
              <a:t>:</a:t>
            </a:r>
            <a:r>
              <a:rPr lang="ja-JP" altLang="en-US" sz="1200" dirty="0"/>
              <a:t>コード</a:t>
            </a:r>
            <a:r>
              <a:rPr lang="en-US" altLang="ja-JP" sz="1200" dirty="0"/>
              <a:t>&gt;20000&lt;/prop-</a:t>
            </a:r>
            <a:r>
              <a:rPr lang="en-US" altLang="ja-JP" sz="1200" dirty="0" err="1"/>
              <a:t>ja</a:t>
            </a:r>
            <a:r>
              <a:rPr lang="en-US" altLang="ja-JP" sz="1200" dirty="0"/>
              <a:t>:</a:t>
            </a:r>
            <a:r>
              <a:rPr lang="ja-JP" altLang="en-US" sz="1200" dirty="0"/>
              <a:t>コード</a:t>
            </a:r>
            <a:r>
              <a:rPr lang="en-US" altLang="ja-JP" sz="1200" dirty="0"/>
              <a:t>&gt;</a:t>
            </a:r>
          </a:p>
          <a:p>
            <a:pPr>
              <a:lnSpc>
                <a:spcPct val="120000"/>
              </a:lnSpc>
            </a:pPr>
            <a:r>
              <a:rPr lang="en-US" altLang="ja-JP" sz="1200" dirty="0"/>
              <a:t>&lt;prop-</a:t>
            </a:r>
            <a:r>
              <a:rPr lang="en-US" altLang="ja-JP" sz="1200" dirty="0" err="1"/>
              <a:t>ja</a:t>
            </a:r>
            <a:r>
              <a:rPr lang="en-US" altLang="ja-JP" sz="1200" dirty="0"/>
              <a:t>:</a:t>
            </a:r>
            <a:r>
              <a:rPr lang="ja-JP" altLang="en-US" sz="1200" dirty="0"/>
              <a:t>木 </a:t>
            </a:r>
            <a:r>
              <a:rPr lang="en-US" altLang="ja-JP" sz="1200" dirty="0" err="1"/>
              <a:t>rdf:resource</a:t>
            </a:r>
            <a:r>
              <a:rPr lang="en-US" altLang="ja-JP" sz="1200" dirty="0"/>
              <a:t>="http://</a:t>
            </a:r>
            <a:r>
              <a:rPr lang="en-US" altLang="ja-JP" sz="1200" dirty="0" err="1"/>
              <a:t>ja.dbpedia.org</a:t>
            </a:r>
            <a:r>
              <a:rPr lang="en-US" altLang="ja-JP" sz="1200" dirty="0"/>
              <a:t>/resource/</a:t>
            </a:r>
            <a:r>
              <a:rPr lang="ja-JP" altLang="en-US" sz="1200" dirty="0"/>
              <a:t>シラカバ</a:t>
            </a:r>
            <a:r>
              <a:rPr lang="en-US" altLang="ja-JP" sz="1200" dirty="0"/>
              <a:t>" /&gt;</a:t>
            </a:r>
          </a:p>
          <a:p>
            <a:pPr>
              <a:lnSpc>
                <a:spcPct val="120000"/>
              </a:lnSpc>
            </a:pPr>
            <a:r>
              <a:rPr lang="en-US" altLang="ja-JP" sz="1200" dirty="0"/>
              <a:t>&lt;prop-</a:t>
            </a:r>
            <a:r>
              <a:rPr lang="en-US" altLang="ja-JP" sz="1200" dirty="0" err="1"/>
              <a:t>ja</a:t>
            </a:r>
            <a:r>
              <a:rPr lang="en-US" altLang="ja-JP" sz="1200" dirty="0"/>
              <a:t>:</a:t>
            </a:r>
            <a:r>
              <a:rPr lang="ja-JP" altLang="en-US" sz="1200" dirty="0"/>
              <a:t>郵便番号</a:t>
            </a:r>
            <a:r>
              <a:rPr lang="en-US" altLang="ja-JP" sz="1200" dirty="0"/>
              <a:t>&gt;380&lt;/prop-</a:t>
            </a:r>
            <a:r>
              <a:rPr lang="en-US" altLang="ja-JP" sz="1200" dirty="0" err="1"/>
              <a:t>ja</a:t>
            </a:r>
            <a:r>
              <a:rPr lang="en-US" altLang="ja-JP" sz="1200" dirty="0"/>
              <a:t>:</a:t>
            </a:r>
            <a:r>
              <a:rPr lang="ja-JP" altLang="en-US" sz="1200" dirty="0"/>
              <a:t>郵便番号</a:t>
            </a:r>
            <a:r>
              <a:rPr lang="en-US" altLang="ja-JP" sz="1200" dirty="0"/>
              <a:t>&gt;</a:t>
            </a:r>
          </a:p>
          <a:p>
            <a:pPr>
              <a:lnSpc>
                <a:spcPct val="120000"/>
              </a:lnSpc>
            </a:pPr>
            <a:r>
              <a:rPr lang="en-US" altLang="ja-JP" sz="1200" dirty="0"/>
              <a:t>&lt;</a:t>
            </a:r>
            <a:r>
              <a:rPr lang="en-US" altLang="ja-JP" sz="1200" dirty="0" err="1"/>
              <a:t>prop-ja:code</a:t>
            </a:r>
            <a:r>
              <a:rPr lang="en-US" altLang="ja-JP" sz="1200" dirty="0"/>
              <a:t>&gt;20000&lt;/</a:t>
            </a:r>
            <a:r>
              <a:rPr lang="en-US" altLang="ja-JP" sz="1200" dirty="0" err="1"/>
              <a:t>prop-ja:code</a:t>
            </a:r>
            <a:r>
              <a:rPr lang="en-US" altLang="ja-JP" sz="1200" dirty="0"/>
              <a:t>&gt;</a:t>
            </a:r>
          </a:p>
          <a:p>
            <a:pPr>
              <a:lnSpc>
                <a:spcPct val="120000"/>
              </a:lnSpc>
            </a:pPr>
            <a:r>
              <a:rPr lang="en-US" altLang="ja-JP" sz="1200" dirty="0"/>
              <a:t>&lt;prop-</a:t>
            </a:r>
            <a:r>
              <a:rPr lang="en-US" altLang="ja-JP" sz="1200" dirty="0" err="1"/>
              <a:t>ja</a:t>
            </a:r>
            <a:r>
              <a:rPr lang="en-US" altLang="ja-JP" sz="1200" dirty="0"/>
              <a:t>:</a:t>
            </a:r>
            <a:r>
              <a:rPr lang="ja-JP" altLang="en-US" sz="1200" dirty="0"/>
              <a:t>画像の説明 </a:t>
            </a:r>
            <a:r>
              <a:rPr lang="en-US" altLang="ja-JP" sz="1200" dirty="0" err="1"/>
              <a:t>rdf:resource</a:t>
            </a:r>
            <a:r>
              <a:rPr lang="en-US" altLang="ja-JP" sz="1200" dirty="0"/>
              <a:t>="http://</a:t>
            </a:r>
            <a:r>
              <a:rPr lang="en-US" altLang="ja-JP" sz="1200" dirty="0" err="1"/>
              <a:t>ja.dbpedia.org</a:t>
            </a:r>
            <a:r>
              <a:rPr lang="en-US" altLang="ja-JP" sz="1200" dirty="0"/>
              <a:t>/resource/</a:t>
            </a:r>
            <a:r>
              <a:rPr lang="ja-JP" altLang="en-US" sz="1200" dirty="0"/>
              <a:t>小蓮華山</a:t>
            </a:r>
            <a:r>
              <a:rPr lang="en-US" altLang="ja-JP" sz="1200" dirty="0"/>
              <a:t>" /&gt;</a:t>
            </a:r>
          </a:p>
          <a:p>
            <a:pPr>
              <a:lnSpc>
                <a:spcPct val="120000"/>
              </a:lnSpc>
            </a:pPr>
            <a:r>
              <a:rPr lang="en-US" altLang="ja-JP" sz="1200" dirty="0"/>
              <a:t>&lt;prop-</a:t>
            </a:r>
            <a:r>
              <a:rPr lang="en-US" altLang="ja-JP" sz="1200" dirty="0" err="1"/>
              <a:t>ja</a:t>
            </a:r>
            <a:r>
              <a:rPr lang="en-US" altLang="ja-JP" sz="1200" dirty="0"/>
              <a:t>:</a:t>
            </a:r>
            <a:r>
              <a:rPr lang="ja-JP" altLang="en-US" sz="1200" dirty="0"/>
              <a:t>画像の説明 </a:t>
            </a:r>
            <a:r>
              <a:rPr lang="en-US" altLang="ja-JP" sz="1200" dirty="0" err="1"/>
              <a:t>rdf:resource</a:t>
            </a:r>
            <a:r>
              <a:rPr lang="en-US" altLang="ja-JP" sz="1200" dirty="0"/>
              <a:t>="http://</a:t>
            </a:r>
            <a:r>
              <a:rPr lang="en-US" altLang="ja-JP" sz="1200" dirty="0" err="1"/>
              <a:t>ja.dbpedia.org</a:t>
            </a:r>
            <a:r>
              <a:rPr lang="en-US" altLang="ja-JP" sz="1200" dirty="0"/>
              <a:t>/resource/</a:t>
            </a:r>
            <a:r>
              <a:rPr lang="ja-JP" altLang="en-US" sz="1200" dirty="0"/>
              <a:t>白馬岳</a:t>
            </a:r>
            <a:r>
              <a:rPr lang="en-US" altLang="ja-JP" sz="1200" dirty="0"/>
              <a:t>" /&gt;</a:t>
            </a:r>
          </a:p>
          <a:p>
            <a:pPr>
              <a:lnSpc>
                <a:spcPct val="120000"/>
              </a:lnSpc>
            </a:pPr>
            <a:r>
              <a:rPr lang="en-US" altLang="ja-JP" sz="1200" dirty="0"/>
              <a:t>&lt;prop-</a:t>
            </a:r>
            <a:r>
              <a:rPr lang="en-US" altLang="ja-JP" sz="1200" dirty="0" err="1"/>
              <a:t>ja</a:t>
            </a:r>
            <a:r>
              <a:rPr lang="en-US" altLang="ja-JP" sz="1200" dirty="0"/>
              <a:t>:</a:t>
            </a:r>
            <a:r>
              <a:rPr lang="ja-JP" altLang="en-US" sz="1200" dirty="0"/>
              <a:t>鳥 </a:t>
            </a:r>
            <a:r>
              <a:rPr lang="en-US" altLang="ja-JP" sz="1200" dirty="0" err="1"/>
              <a:t>rdf:resource</a:t>
            </a:r>
            <a:r>
              <a:rPr lang="en-US" altLang="ja-JP" sz="1200" dirty="0"/>
              <a:t>="http://</a:t>
            </a:r>
            <a:r>
              <a:rPr lang="en-US" altLang="ja-JP" sz="1200" dirty="0" err="1"/>
              <a:t>ja.dbpedia.org</a:t>
            </a:r>
            <a:r>
              <a:rPr lang="en-US" altLang="ja-JP" sz="1200" dirty="0"/>
              <a:t>/resource/</a:t>
            </a:r>
            <a:r>
              <a:rPr lang="ja-JP" altLang="en-US" sz="1200" dirty="0"/>
              <a:t>ライチョウ</a:t>
            </a:r>
            <a:r>
              <a:rPr lang="en-US" altLang="ja-JP" sz="1200" dirty="0"/>
              <a:t>" /&gt;</a:t>
            </a:r>
          </a:p>
          <a:p>
            <a:pPr>
              <a:lnSpc>
                <a:spcPct val="120000"/>
              </a:lnSpc>
            </a:pPr>
            <a:r>
              <a:rPr lang="en-US" altLang="ja-JP" sz="1200" dirty="0"/>
              <a:t>&lt;prop-</a:t>
            </a:r>
            <a:r>
              <a:rPr lang="en-US" altLang="ja-JP" sz="1200" dirty="0" err="1"/>
              <a:t>ja</a:t>
            </a:r>
            <a:r>
              <a:rPr lang="en-US" altLang="ja-JP" sz="1200" dirty="0"/>
              <a:t>:</a:t>
            </a:r>
            <a:r>
              <a:rPr lang="ja-JP" altLang="en-US" sz="1200" dirty="0"/>
              <a:t>知事 </a:t>
            </a:r>
            <a:r>
              <a:rPr lang="en-US" altLang="ja-JP" sz="1200" dirty="0" err="1"/>
              <a:t>xml:lang</a:t>
            </a:r>
            <a:r>
              <a:rPr lang="en-US" altLang="ja-JP" sz="1200" dirty="0"/>
              <a:t>="</a:t>
            </a:r>
            <a:r>
              <a:rPr lang="en-US" altLang="ja-JP" sz="1200" dirty="0" err="1"/>
              <a:t>ja</a:t>
            </a:r>
            <a:r>
              <a:rPr lang="en-US" altLang="ja-JP" sz="1200" dirty="0"/>
              <a:t>"&gt;</a:t>
            </a:r>
            <a:r>
              <a:rPr lang="ja-JP" altLang="en-US" sz="1200" dirty="0"/>
              <a:t>阿部守一</a:t>
            </a:r>
            <a:r>
              <a:rPr lang="en-US" altLang="ja-JP" sz="1200" dirty="0"/>
              <a:t>&lt;/prop-</a:t>
            </a:r>
            <a:r>
              <a:rPr lang="en-US" altLang="ja-JP" sz="1200" dirty="0" err="1"/>
              <a:t>ja</a:t>
            </a:r>
            <a:r>
              <a:rPr lang="en-US" altLang="ja-JP" sz="1200" dirty="0"/>
              <a:t>:</a:t>
            </a:r>
            <a:r>
              <a:rPr lang="ja-JP" altLang="en-US" sz="1200" dirty="0"/>
              <a:t>知事</a:t>
            </a:r>
            <a:r>
              <a:rPr lang="en-US" altLang="ja-JP" sz="1200" dirty="0"/>
              <a:t>&gt;</a:t>
            </a:r>
          </a:p>
          <a:p>
            <a:pPr>
              <a:lnSpc>
                <a:spcPct val="120000"/>
              </a:lnSpc>
            </a:pPr>
            <a:r>
              <a:rPr lang="en-US" altLang="ja-JP" sz="1200" dirty="0"/>
              <a:t>&lt;</a:t>
            </a:r>
            <a:r>
              <a:rPr lang="en-US" altLang="ja-JP" sz="1200" dirty="0" err="1"/>
              <a:t>prop-ja:before</a:t>
            </a:r>
            <a:r>
              <a:rPr lang="en-US" altLang="ja-JP" sz="1200" dirty="0"/>
              <a:t>&gt;</a:t>
            </a:r>
            <a:r>
              <a:rPr lang="ja-JP" altLang="en-US" sz="1200" dirty="0"/>
              <a:t>松代県・須坂県・飯山県筑摩県の一部（信濃国）</a:t>
            </a:r>
            <a:r>
              <a:rPr lang="en-US" altLang="ja-JP" sz="1200" dirty="0"/>
              <a:t>&lt;/</a:t>
            </a:r>
            <a:r>
              <a:rPr lang="en-US" altLang="ja-JP" sz="1200" dirty="0" err="1"/>
              <a:t>prop-ja:before</a:t>
            </a:r>
            <a:r>
              <a:rPr lang="en-US" altLang="ja-JP" sz="1200" dirty="0"/>
              <a:t>&gt;</a:t>
            </a:r>
          </a:p>
          <a:p>
            <a:pPr>
              <a:lnSpc>
                <a:spcPct val="120000"/>
              </a:lnSpc>
            </a:pPr>
            <a:r>
              <a:rPr lang="en-US" altLang="ja-JP" sz="1200" dirty="0"/>
              <a:t>&lt;</a:t>
            </a:r>
            <a:r>
              <a:rPr lang="en-US" altLang="ja-JP" sz="1200" dirty="0" err="1"/>
              <a:t>prop-ja:before</a:t>
            </a:r>
            <a:r>
              <a:rPr lang="en-US" altLang="ja-JP" sz="1200" dirty="0"/>
              <a:t> </a:t>
            </a:r>
            <a:r>
              <a:rPr lang="en-US" altLang="ja-JP" sz="1200" dirty="0" err="1"/>
              <a:t>xml:lang</a:t>
            </a:r>
            <a:r>
              <a:rPr lang="en-US" altLang="ja-JP" sz="1200" dirty="0"/>
              <a:t>="</a:t>
            </a:r>
            <a:r>
              <a:rPr lang="en-US" altLang="ja-JP" sz="1200" dirty="0" err="1"/>
              <a:t>ja</a:t>
            </a:r>
            <a:r>
              <a:rPr lang="en-US" altLang="ja-JP" sz="1200" dirty="0"/>
              <a:t>"&gt;</a:t>
            </a:r>
          </a:p>
          <a:p>
            <a:pPr>
              <a:lnSpc>
                <a:spcPct val="120000"/>
              </a:lnSpc>
            </a:pPr>
            <a:r>
              <a:rPr lang="ja-JP" altLang="en-US" sz="1200" dirty="0"/>
              <a:t>伊那県の一部（信濃国北部）龍岡藩の一部（信濃国）岩村田県・小諸県・上田県</a:t>
            </a:r>
            <a:endParaRPr lang="en-US" altLang="ja-JP" sz="1200" dirty="0"/>
          </a:p>
          <a:p>
            <a:pPr>
              <a:lnSpc>
                <a:spcPct val="120000"/>
              </a:lnSpc>
            </a:pPr>
            <a:r>
              <a:rPr lang="en-US" altLang="ja-JP" sz="1200" dirty="0"/>
              <a:t>&lt;/</a:t>
            </a:r>
            <a:r>
              <a:rPr lang="en-US" altLang="ja-JP" sz="1200" dirty="0" err="1"/>
              <a:t>prop-ja:before</a:t>
            </a:r>
            <a:r>
              <a:rPr lang="en-US" altLang="ja-JP" sz="1200" dirty="0"/>
              <a:t>&gt;</a:t>
            </a:r>
            <a:endParaRPr kumimoji="1" lang="ja-JP" altLang="en-US" sz="1200" dirty="0"/>
          </a:p>
        </p:txBody>
      </p:sp>
      <p:pic>
        <p:nvPicPr>
          <p:cNvPr id="3" name="図 2" descr="スクリーンショット 2014-01-09 13.48.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24744"/>
            <a:ext cx="2291265" cy="5517232"/>
          </a:xfrm>
          <a:prstGeom prst="rect">
            <a:avLst/>
          </a:prstGeom>
        </p:spPr>
      </p:pic>
      <p:pic>
        <p:nvPicPr>
          <p:cNvPr id="6" name="図 5" descr="スクリーンショット 2013-11-05 12.11.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764704"/>
            <a:ext cx="2972292" cy="2677879"/>
          </a:xfrm>
          <a:prstGeom prst="rect">
            <a:avLst/>
          </a:prstGeom>
        </p:spPr>
      </p:pic>
      <p:sp>
        <p:nvSpPr>
          <p:cNvPr id="7" name="角丸四角形 6"/>
          <p:cNvSpPr/>
          <p:nvPr/>
        </p:nvSpPr>
        <p:spPr>
          <a:xfrm>
            <a:off x="6588224" y="6309320"/>
            <a:ext cx="2448272"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ja.dbpedia.org</a:t>
            </a:r>
            <a:endParaRPr lang="en-US" altLang="ja-JP"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8134650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lod-cloud_color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992553"/>
            <a:ext cx="8640960" cy="5656184"/>
          </a:xfrm>
          <a:prstGeom prst="rect">
            <a:avLst/>
          </a:prstGeom>
        </p:spPr>
      </p:pic>
      <p:sp>
        <p:nvSpPr>
          <p:cNvPr id="4" name="タイトル 1"/>
          <p:cNvSpPr>
            <a:spLocks noGrp="1"/>
          </p:cNvSpPr>
          <p:nvPr>
            <p:ph type="title"/>
          </p:nvPr>
        </p:nvSpPr>
        <p:spPr>
          <a:xfrm>
            <a:off x="304800" y="228491"/>
            <a:ext cx="8534400" cy="646331"/>
          </a:xfrm>
        </p:spPr>
        <p:txBody>
          <a:bodyPr/>
          <a:lstStyle/>
          <a:p>
            <a:r>
              <a:rPr lang="ja-JP" altLang="en-US" dirty="0"/>
              <a:t>つながるデータの姿</a:t>
            </a:r>
            <a:endParaRPr kumimoji="1" lang="ja-JP" altLang="en-US" dirty="0"/>
          </a:p>
        </p:txBody>
      </p:sp>
      <p:sp>
        <p:nvSpPr>
          <p:cNvPr id="5" name="テキスト ボックス 4"/>
          <p:cNvSpPr txBox="1"/>
          <p:nvPr/>
        </p:nvSpPr>
        <p:spPr>
          <a:xfrm>
            <a:off x="2747595" y="6597352"/>
            <a:ext cx="6288901" cy="246221"/>
          </a:xfrm>
          <a:prstGeom prst="rect">
            <a:avLst/>
          </a:prstGeom>
          <a:noFill/>
        </p:spPr>
        <p:txBody>
          <a:bodyPr wrap="none" rtlCol="0">
            <a:spAutoFit/>
          </a:bodyPr>
          <a:lstStyle/>
          <a:p>
            <a:pPr algn="r"/>
            <a:r>
              <a:rPr lang="en-US" altLang="ja-JP" sz="1000" dirty="0"/>
              <a:t>Linking Open Data cloud diagram, by Richard </a:t>
            </a:r>
            <a:r>
              <a:rPr lang="en-US" altLang="ja-JP" sz="1000" dirty="0" err="1"/>
              <a:t>Cyganiak</a:t>
            </a:r>
            <a:r>
              <a:rPr lang="en-US" altLang="ja-JP" sz="1000" dirty="0"/>
              <a:t> and </a:t>
            </a:r>
            <a:r>
              <a:rPr lang="en-US" altLang="ja-JP" sz="1000" dirty="0" err="1"/>
              <a:t>Anja</a:t>
            </a:r>
            <a:r>
              <a:rPr lang="en-US" altLang="ja-JP" sz="1000" dirty="0"/>
              <a:t> </a:t>
            </a:r>
            <a:r>
              <a:rPr lang="en-US" altLang="ja-JP" sz="1000" dirty="0" err="1"/>
              <a:t>Jenvtzsch</a:t>
            </a:r>
            <a:r>
              <a:rPr lang="en-US" altLang="ja-JP" sz="1000" dirty="0"/>
              <a:t>. </a:t>
            </a:r>
            <a:r>
              <a:rPr lang="en-US" altLang="ja-JP" sz="1000" dirty="0">
                <a:hlinkClick r:id="rId3"/>
              </a:rPr>
              <a:t>http://lod-cloud.net/</a:t>
            </a:r>
            <a:r>
              <a:rPr lang="en-US" altLang="ja-JP" sz="1000" dirty="0"/>
              <a:t> CC BY-SA</a:t>
            </a:r>
            <a:endParaRPr kumimoji="1" lang="ja-JP" altLang="en-US" sz="1000" dirty="0"/>
          </a:p>
        </p:txBody>
      </p:sp>
    </p:spTree>
    <p:extLst>
      <p:ext uri="{BB962C8B-B14F-4D97-AF65-F5344CB8AC3E}">
        <p14:creationId xmlns:p14="http://schemas.microsoft.com/office/powerpoint/2010/main" val="10776831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VIAF Clus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角丸四角形 4"/>
          <p:cNvSpPr/>
          <p:nvPr/>
        </p:nvSpPr>
        <p:spPr>
          <a:xfrm>
            <a:off x="7308304" y="6309320"/>
            <a:ext cx="1728192"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viaf.org</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1490549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構造化の利点</a:t>
            </a:r>
          </a:p>
        </p:txBody>
      </p:sp>
      <p:sp>
        <p:nvSpPr>
          <p:cNvPr id="3" name="コンテンツ プレースホルダー 2"/>
          <p:cNvSpPr>
            <a:spLocks noGrp="1"/>
          </p:cNvSpPr>
          <p:nvPr>
            <p:ph idx="1"/>
          </p:nvPr>
        </p:nvSpPr>
        <p:spPr/>
        <p:txBody>
          <a:bodyPr>
            <a:noAutofit/>
          </a:bodyPr>
          <a:lstStyle/>
          <a:p>
            <a:r>
              <a:rPr kumimoji="1" lang="ja-JP" altLang="en-US" dirty="0"/>
              <a:t>型にはめる</a:t>
            </a:r>
            <a:endParaRPr kumimoji="1" lang="en-US" altLang="ja-JP" dirty="0"/>
          </a:p>
          <a:p>
            <a:pPr lvl="1"/>
            <a:r>
              <a:rPr kumimoji="1" lang="ja-JP" altLang="en-US" dirty="0"/>
              <a:t>管理しやすい</a:t>
            </a:r>
            <a:endParaRPr kumimoji="1" lang="en-US" altLang="ja-JP" dirty="0"/>
          </a:p>
          <a:p>
            <a:pPr lvl="1"/>
            <a:r>
              <a:rPr kumimoji="1" lang="ja-JP" altLang="en-US" dirty="0"/>
              <a:t>探しやすい</a:t>
            </a:r>
            <a:endParaRPr kumimoji="1" lang="en-US" altLang="ja-JP" dirty="0"/>
          </a:p>
          <a:p>
            <a:r>
              <a:rPr lang="ja-JP" altLang="en-US" dirty="0"/>
              <a:t>コンピュータ・ネットワークの活用</a:t>
            </a:r>
            <a:endParaRPr lang="en-US" altLang="ja-JP" dirty="0"/>
          </a:p>
          <a:p>
            <a:pPr lvl="1"/>
            <a:r>
              <a:rPr lang="ja-JP" altLang="en-US" dirty="0"/>
              <a:t>大量の情報を扱える</a:t>
            </a:r>
            <a:endParaRPr lang="en-US" altLang="ja-JP" dirty="0"/>
          </a:p>
          <a:p>
            <a:pPr lvl="1"/>
            <a:r>
              <a:rPr kumimoji="1" lang="ja-JP" altLang="en-US" dirty="0">
                <a:solidFill>
                  <a:srgbClr val="3366FF"/>
                </a:solidFill>
              </a:rPr>
              <a:t>組織を超えた共有</a:t>
            </a:r>
            <a:endParaRPr kumimoji="1" lang="en-US" altLang="ja-JP" dirty="0">
              <a:solidFill>
                <a:srgbClr val="3366FF"/>
              </a:solidFill>
            </a:endParaRPr>
          </a:p>
          <a:p>
            <a:pPr lvl="1"/>
            <a:r>
              <a:rPr lang="ja-JP" altLang="en-US" dirty="0">
                <a:solidFill>
                  <a:srgbClr val="FF0000"/>
                </a:solidFill>
              </a:rPr>
              <a:t>新たな使い方</a:t>
            </a:r>
            <a:endParaRPr kumimoji="1" lang="en-US" altLang="ja-JP" dirty="0">
              <a:solidFill>
                <a:srgbClr val="FF0000"/>
              </a:solidFill>
            </a:endParaRPr>
          </a:p>
        </p:txBody>
      </p:sp>
      <p:pic>
        <p:nvPicPr>
          <p:cNvPr id="4" name="図 3" descr="img_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276892"/>
            <a:ext cx="2236319" cy="1328082"/>
          </a:xfrm>
          <a:prstGeom prst="rect">
            <a:avLst/>
          </a:prstGeom>
        </p:spPr>
      </p:pic>
      <p:pic>
        <p:nvPicPr>
          <p:cNvPr id="5" name="図 4" descr="guidephoto0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1268760"/>
            <a:ext cx="2016224" cy="1508434"/>
          </a:xfrm>
          <a:prstGeom prst="rect">
            <a:avLst/>
          </a:prstGeom>
        </p:spPr>
      </p:pic>
      <p:sp>
        <p:nvSpPr>
          <p:cNvPr id="6" name="テキスト ボックス 5"/>
          <p:cNvSpPr txBox="1"/>
          <p:nvPr/>
        </p:nvSpPr>
        <p:spPr>
          <a:xfrm>
            <a:off x="7184705" y="2820998"/>
            <a:ext cx="1923799" cy="400110"/>
          </a:xfrm>
          <a:prstGeom prst="rect">
            <a:avLst/>
          </a:prstGeom>
          <a:noFill/>
        </p:spPr>
        <p:txBody>
          <a:bodyPr wrap="none" rtlCol="0">
            <a:spAutoFit/>
          </a:bodyPr>
          <a:lstStyle/>
          <a:p>
            <a:r>
              <a:rPr lang="ja-JP" altLang="en-US" sz="2000" dirty="0"/>
              <a:t>出典：</a:t>
            </a:r>
            <a:r>
              <a:rPr lang="en-US" altLang="ja-JP" sz="2000" dirty="0" err="1"/>
              <a:t>ndl.go.jp</a:t>
            </a:r>
            <a:endParaRPr kumimoji="1" lang="ja-JP" altLang="en-US" sz="2000" dirty="0"/>
          </a:p>
        </p:txBody>
      </p:sp>
    </p:spTree>
    <p:extLst>
      <p:ext uri="{BB962C8B-B14F-4D97-AF65-F5344CB8AC3E}">
        <p14:creationId xmlns:p14="http://schemas.microsoft.com/office/powerpoint/2010/main" val="3320971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7308304" y="6309320"/>
            <a:ext cx="1728192"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viaf.org</a:t>
            </a:r>
            <a:endParaRPr lang="ja-JP" altLang="en-US" sz="1600" dirty="0">
              <a:latin typeface="ヒラギノ丸ゴ ProN W4"/>
              <a:ea typeface="ヒラギノ丸ゴ ProN W4"/>
              <a:cs typeface="ヒラギノ丸ゴ ProN W4"/>
            </a:endParaRPr>
          </a:p>
        </p:txBody>
      </p:sp>
      <p:pic>
        <p:nvPicPr>
          <p:cNvPr id="2" name="図 1" descr="Dewey Decimal Classification   Linked Dat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角丸四角形 6"/>
          <p:cNvSpPr/>
          <p:nvPr/>
        </p:nvSpPr>
        <p:spPr>
          <a:xfrm>
            <a:off x="6948264" y="6309320"/>
            <a:ext cx="2088232"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dewey.info</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38649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Nuclear Reprogramming   MeSH   NCB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図 2" descr="image00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544" y="3649825"/>
            <a:ext cx="4211960" cy="3208175"/>
          </a:xfrm>
          <a:prstGeom prst="rect">
            <a:avLst/>
          </a:prstGeom>
        </p:spPr>
      </p:pic>
      <p:sp>
        <p:nvSpPr>
          <p:cNvPr id="4" name="角丸四角形 3"/>
          <p:cNvSpPr/>
          <p:nvPr/>
        </p:nvSpPr>
        <p:spPr>
          <a:xfrm>
            <a:off x="5148064" y="6309320"/>
            <a:ext cx="3888432"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www.ncbi.nlm.nih.gov</a:t>
            </a:r>
            <a:r>
              <a:rPr lang="en-US" altLang="ja-JP" sz="1600" dirty="0">
                <a:latin typeface="ヒラギノ丸ゴ ProN W4"/>
                <a:ea typeface="ヒラギノ丸ゴ ProN W4"/>
                <a:cs typeface="ヒラギノ丸ゴ ProN W4"/>
              </a:rPr>
              <a:t>/mesh/</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13960052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59268"/>
            <a:ext cx="8534400" cy="584776"/>
          </a:xfrm>
        </p:spPr>
        <p:txBody>
          <a:bodyPr/>
          <a:lstStyle/>
          <a:p>
            <a:r>
              <a:rPr lang="ja-JP" altLang="en-US" sz="3200" dirty="0"/>
              <a:t>知識インフラとしての図書館データ</a:t>
            </a:r>
            <a:endParaRPr kumimoji="1" lang="ja-JP" altLang="en-US" sz="3200" dirty="0"/>
          </a:p>
        </p:txBody>
      </p:sp>
      <p:sp>
        <p:nvSpPr>
          <p:cNvPr id="3" name="コンテンツ プレースホルダー 2"/>
          <p:cNvSpPr>
            <a:spLocks noGrp="1"/>
          </p:cNvSpPr>
          <p:nvPr>
            <p:ph idx="1"/>
          </p:nvPr>
        </p:nvSpPr>
        <p:spPr/>
        <p:txBody>
          <a:bodyPr/>
          <a:lstStyle/>
          <a:p>
            <a:r>
              <a:rPr kumimoji="1" lang="ja-JP" altLang="en-US" sz="2400" dirty="0"/>
              <a:t>目に見える情報</a:t>
            </a:r>
            <a:endParaRPr lang="en-US" altLang="ja-JP" sz="2400" dirty="0"/>
          </a:p>
          <a:p>
            <a:pPr lvl="1"/>
            <a:r>
              <a:rPr kumimoji="1" lang="ja-JP" altLang="en-US" sz="2400" dirty="0"/>
              <a:t>どのような資料が存在しているか（目録）</a:t>
            </a:r>
            <a:endParaRPr kumimoji="1" lang="en-US" altLang="ja-JP" sz="2400" dirty="0"/>
          </a:p>
          <a:p>
            <a:pPr lvl="1"/>
            <a:r>
              <a:rPr lang="ja-JP" altLang="en-US" sz="2400" dirty="0"/>
              <a:t>資料に関する基本事項（書誌）</a:t>
            </a:r>
            <a:endParaRPr lang="en-US" altLang="ja-JP" sz="2400" dirty="0"/>
          </a:p>
          <a:p>
            <a:pPr lvl="1"/>
            <a:r>
              <a:rPr lang="ja-JP" altLang="en-US" sz="2400" dirty="0"/>
              <a:t>情報源の多様化</a:t>
            </a:r>
            <a:endParaRPr lang="en-US" altLang="ja-JP" sz="2400" dirty="0"/>
          </a:p>
          <a:p>
            <a:pPr lvl="2"/>
            <a:r>
              <a:rPr lang="ja-JP" altLang="en-US" sz="2400" dirty="0"/>
              <a:t>出版社・オンライン書店・検索エンジン・ソーシャルメディア</a:t>
            </a:r>
            <a:r>
              <a:rPr lang="en-US" altLang="ja-JP" sz="2400" dirty="0"/>
              <a:t>…</a:t>
            </a:r>
          </a:p>
          <a:p>
            <a:pPr lvl="2"/>
            <a:r>
              <a:rPr lang="ja-JP" altLang="en-US" sz="2400" dirty="0"/>
              <a:t>情報発見環境としては明らかによくなっているが、図書館の相対的重要性は</a:t>
            </a:r>
            <a:r>
              <a:rPr lang="en-US" altLang="ja-JP" sz="2400" dirty="0"/>
              <a:t>…</a:t>
            </a:r>
            <a:r>
              <a:rPr lang="ja-JP" altLang="en-US" sz="2400" dirty="0"/>
              <a:t>？</a:t>
            </a:r>
            <a:endParaRPr lang="en-US" altLang="ja-JP" sz="2400" dirty="0"/>
          </a:p>
          <a:p>
            <a:r>
              <a:rPr kumimoji="1" lang="ja-JP" altLang="en-US" sz="2400" dirty="0"/>
              <a:t>目に見えない情報</a:t>
            </a:r>
            <a:endParaRPr kumimoji="1" lang="en-US" altLang="ja-JP" sz="2400" dirty="0"/>
          </a:p>
          <a:p>
            <a:pPr lvl="1"/>
            <a:r>
              <a:rPr lang="ja-JP" altLang="en-US" sz="2400" dirty="0"/>
              <a:t>レファ協データの意義</a:t>
            </a:r>
            <a:endParaRPr kumimoji="1" lang="en-US" altLang="ja-JP" sz="2400" dirty="0"/>
          </a:p>
        </p:txBody>
      </p:sp>
    </p:spTree>
    <p:extLst>
      <p:ext uri="{BB962C8B-B14F-4D97-AF65-F5344CB8AC3E}">
        <p14:creationId xmlns:p14="http://schemas.microsoft.com/office/powerpoint/2010/main" val="13303011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iNiiが使えない時の国内雑誌記事・論文の調べ方   レファレンス協同データベース.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896923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この道をいけばどうなるものか」から始まる言葉の全文が知りたい。良寛の言葉らしい。   レファレンス協同データベース.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169454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レファ協データの意義</a:t>
            </a:r>
          </a:p>
        </p:txBody>
      </p:sp>
      <p:sp>
        <p:nvSpPr>
          <p:cNvPr id="3" name="コンテンツ プレースホルダー 2"/>
          <p:cNvSpPr>
            <a:spLocks noGrp="1"/>
          </p:cNvSpPr>
          <p:nvPr>
            <p:ph idx="1"/>
          </p:nvPr>
        </p:nvSpPr>
        <p:spPr/>
        <p:txBody>
          <a:bodyPr/>
          <a:lstStyle/>
          <a:p>
            <a:pPr marL="0" lvl="1"/>
            <a:r>
              <a:rPr lang="ja-JP" altLang="en-US" dirty="0"/>
              <a:t>情報そのものからは知り得ない情報</a:t>
            </a:r>
            <a:endParaRPr lang="en-US" altLang="ja-JP" dirty="0"/>
          </a:p>
          <a:p>
            <a:pPr marL="720000" lvl="3"/>
            <a:r>
              <a:rPr kumimoji="1" lang="ja-JP" altLang="en-US" dirty="0"/>
              <a:t>資料と資料の目に見えないつながり</a:t>
            </a:r>
            <a:endParaRPr kumimoji="1" lang="en-US" altLang="ja-JP" dirty="0"/>
          </a:p>
          <a:p>
            <a:pPr lvl="2"/>
            <a:r>
              <a:rPr lang="ja-JP" altLang="en-US" dirty="0"/>
              <a:t>「お弟子さんの論文」</a:t>
            </a:r>
            <a:endParaRPr lang="en-US" altLang="ja-JP" dirty="0"/>
          </a:p>
          <a:p>
            <a:pPr lvl="1"/>
            <a:r>
              <a:rPr kumimoji="1" lang="en-US" altLang="ja-JP" dirty="0"/>
              <a:t>○○</a:t>
            </a:r>
            <a:r>
              <a:rPr kumimoji="1" lang="ja-JP" altLang="en-US" dirty="0"/>
              <a:t>の代わり・</a:t>
            </a:r>
            <a:r>
              <a:rPr kumimoji="1" lang="en-US" altLang="ja-JP" dirty="0"/>
              <a:t>○○</a:t>
            </a:r>
            <a:r>
              <a:rPr kumimoji="1" lang="ja-JP" altLang="en-US" dirty="0"/>
              <a:t>ではないという事実</a:t>
            </a:r>
            <a:endParaRPr kumimoji="1" lang="en-US" altLang="ja-JP" dirty="0"/>
          </a:p>
          <a:p>
            <a:pPr lvl="2"/>
            <a:r>
              <a:rPr lang="ja-JP" altLang="en-US" dirty="0"/>
              <a:t>「</a:t>
            </a:r>
            <a:r>
              <a:rPr lang="en-US" altLang="ja-JP" dirty="0"/>
              <a:t>CiNii</a:t>
            </a:r>
            <a:r>
              <a:rPr lang="ja-JP" altLang="en-US" dirty="0"/>
              <a:t>が使えない時」</a:t>
            </a:r>
            <a:endParaRPr lang="en-US" altLang="ja-JP" dirty="0"/>
          </a:p>
          <a:p>
            <a:pPr lvl="2"/>
            <a:r>
              <a:rPr kumimoji="1" lang="ja-JP" altLang="en-US" dirty="0"/>
              <a:t>「この道をいけばどうなるものか」</a:t>
            </a:r>
            <a:endParaRPr kumimoji="1" lang="en-US" altLang="ja-JP" dirty="0"/>
          </a:p>
          <a:p>
            <a:r>
              <a:rPr lang="ja-JP" altLang="en-US" dirty="0"/>
              <a:t>書誌に対する付加価値</a:t>
            </a:r>
            <a:endParaRPr lang="en-US" altLang="ja-JP" dirty="0"/>
          </a:p>
          <a:p>
            <a:pPr lvl="1"/>
            <a:r>
              <a:rPr kumimoji="1" lang="ja-JP" altLang="en-US" dirty="0"/>
              <a:t>逆引き検索の可能性</a:t>
            </a:r>
            <a:endParaRPr kumimoji="1" lang="en-US" altLang="ja-JP" dirty="0"/>
          </a:p>
        </p:txBody>
      </p:sp>
    </p:spTree>
    <p:extLst>
      <p:ext uri="{BB962C8B-B14F-4D97-AF65-F5344CB8AC3E}">
        <p14:creationId xmlns:p14="http://schemas.microsoft.com/office/powerpoint/2010/main" val="19227574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究極の</a:t>
            </a:r>
            <a:r>
              <a:rPr lang="en-US" altLang="ja-JP" dirty="0"/>
              <a:t>Q&amp;A</a:t>
            </a:r>
            <a:endParaRPr kumimoji="1" lang="ja-JP" altLang="en-US" dirty="0"/>
          </a:p>
        </p:txBody>
      </p:sp>
      <p:pic>
        <p:nvPicPr>
          <p:cNvPr id="5" name="図 4" descr="スクリーンショット 2015-02-19 13.45.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1752600"/>
            <a:ext cx="7061200"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テキスト ボックス 5"/>
          <p:cNvSpPr txBox="1"/>
          <p:nvPr/>
        </p:nvSpPr>
        <p:spPr>
          <a:xfrm>
            <a:off x="2555776" y="5229200"/>
            <a:ext cx="5702666" cy="369332"/>
          </a:xfrm>
          <a:prstGeom prst="rect">
            <a:avLst/>
          </a:prstGeom>
          <a:noFill/>
        </p:spPr>
        <p:txBody>
          <a:bodyPr wrap="none" rtlCol="0">
            <a:spAutoFit/>
          </a:bodyPr>
          <a:lstStyle/>
          <a:p>
            <a:r>
              <a:rPr lang="en-US" altLang="ja-JP" sz="1800" dirty="0"/>
              <a:t>https://</a:t>
            </a:r>
            <a:r>
              <a:rPr lang="en-US" altLang="ja-JP" sz="1800" dirty="0" err="1"/>
              <a:t>twitter.com</a:t>
            </a:r>
            <a:r>
              <a:rPr lang="en-US" altLang="ja-JP" sz="1800" dirty="0"/>
              <a:t>/</a:t>
            </a:r>
            <a:r>
              <a:rPr lang="en-US" altLang="ja-JP" sz="1800" dirty="0" err="1"/>
              <a:t>ceekz</a:t>
            </a:r>
            <a:r>
              <a:rPr lang="en-US" altLang="ja-JP" sz="1800" dirty="0"/>
              <a:t>/status/484175016863350784</a:t>
            </a:r>
            <a:endParaRPr kumimoji="1" lang="ja-JP" altLang="en-US" sz="1800" dirty="0"/>
          </a:p>
        </p:txBody>
      </p:sp>
    </p:spTree>
    <p:extLst>
      <p:ext uri="{BB962C8B-B14F-4D97-AF65-F5344CB8AC3E}">
        <p14:creationId xmlns:p14="http://schemas.microsoft.com/office/powerpoint/2010/main" val="5184345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知識をつくる図書館</a:t>
            </a:r>
          </a:p>
        </p:txBody>
      </p:sp>
      <p:sp>
        <p:nvSpPr>
          <p:cNvPr id="3" name="コンテンツ プレースホルダー 2"/>
          <p:cNvSpPr>
            <a:spLocks noGrp="1"/>
          </p:cNvSpPr>
          <p:nvPr>
            <p:ph idx="1"/>
          </p:nvPr>
        </p:nvSpPr>
        <p:spPr/>
        <p:txBody>
          <a:bodyPr/>
          <a:lstStyle/>
          <a:p>
            <a:r>
              <a:rPr lang="ja-JP" altLang="en-US" dirty="0"/>
              <a:t>図書館自らがつくりだす</a:t>
            </a:r>
            <a:endParaRPr lang="en-US" altLang="ja-JP" dirty="0"/>
          </a:p>
          <a:p>
            <a:pPr lvl="1"/>
            <a:r>
              <a:rPr lang="ja-JP" altLang="en-US" dirty="0"/>
              <a:t>ししょまろはん</a:t>
            </a:r>
            <a:endParaRPr lang="en-US" altLang="ja-JP" dirty="0"/>
          </a:p>
          <a:p>
            <a:pPr lvl="1"/>
            <a:r>
              <a:rPr lang="ja-JP" altLang="en-US" dirty="0"/>
              <a:t>残念な日本地図</a:t>
            </a:r>
            <a:endParaRPr lang="en-US" altLang="ja-JP" dirty="0"/>
          </a:p>
          <a:p>
            <a:r>
              <a:rPr lang="ja-JP" altLang="en-US" dirty="0"/>
              <a:t>利用者がつくることを支援する</a:t>
            </a:r>
            <a:endParaRPr lang="en-US" altLang="ja-JP" dirty="0"/>
          </a:p>
          <a:p>
            <a:pPr lvl="1"/>
            <a:r>
              <a:rPr kumimoji="1" lang="en-US" altLang="ja-JP" dirty="0"/>
              <a:t>Wikipedia</a:t>
            </a:r>
            <a:r>
              <a:rPr kumimoji="1" lang="ja-JP" altLang="en-US" dirty="0"/>
              <a:t>タウン</a:t>
            </a:r>
            <a:endParaRPr kumimoji="1" lang="en-US" altLang="ja-JP" dirty="0"/>
          </a:p>
          <a:p>
            <a:pPr lvl="2"/>
            <a:r>
              <a:rPr lang="en-US" altLang="ja-JP" dirty="0"/>
              <a:t>2/21</a:t>
            </a:r>
            <a:r>
              <a:rPr lang="ja-JP" altLang="en-US" dirty="0"/>
              <a:t>横浜・京都・流山・橋本</a:t>
            </a:r>
            <a:endParaRPr kumimoji="1" lang="en-US" altLang="ja-JP" dirty="0"/>
          </a:p>
        </p:txBody>
      </p:sp>
    </p:spTree>
    <p:extLst>
      <p:ext uri="{BB962C8B-B14F-4D97-AF65-F5344CB8AC3E}">
        <p14:creationId xmlns:p14="http://schemas.microsoft.com/office/powerpoint/2010/main" val="14502389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京都が出てくる本のデータが200件を超えました   ししょまろはんラボ.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角丸四角形 4"/>
          <p:cNvSpPr/>
          <p:nvPr/>
        </p:nvSpPr>
        <p:spPr>
          <a:xfrm>
            <a:off x="6444208" y="6309320"/>
            <a:ext cx="2592288"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libmaro.kyoto.jp</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15547250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TimeMapper 京都が出てくる本｜Mash up the Linked Open Data｜Link Data Applic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97276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構造化の観点</a:t>
            </a:r>
          </a:p>
        </p:txBody>
      </p:sp>
      <p:sp>
        <p:nvSpPr>
          <p:cNvPr id="3" name="コンテンツ プレースホルダー 2"/>
          <p:cNvSpPr>
            <a:spLocks noGrp="1"/>
          </p:cNvSpPr>
          <p:nvPr>
            <p:ph idx="1"/>
          </p:nvPr>
        </p:nvSpPr>
        <p:spPr/>
        <p:txBody>
          <a:bodyPr>
            <a:noAutofit/>
          </a:bodyPr>
          <a:lstStyle/>
          <a:p>
            <a:r>
              <a:rPr kumimoji="1" lang="ja-JP" altLang="en-US" dirty="0"/>
              <a:t>情報の「かたち」</a:t>
            </a:r>
            <a:endParaRPr kumimoji="1" lang="en-US" altLang="ja-JP" dirty="0"/>
          </a:p>
          <a:p>
            <a:pPr lvl="1"/>
            <a:r>
              <a:rPr lang="ja-JP" altLang="en-US" dirty="0"/>
              <a:t>データモデル</a:t>
            </a:r>
            <a:endParaRPr lang="en-US" altLang="ja-JP" dirty="0"/>
          </a:p>
          <a:p>
            <a:pPr lvl="1"/>
            <a:r>
              <a:rPr kumimoji="1" lang="ja-JP" altLang="en-US" dirty="0"/>
              <a:t>シンタックス</a:t>
            </a:r>
            <a:endParaRPr kumimoji="1" lang="en-US" altLang="ja-JP" dirty="0"/>
          </a:p>
          <a:p>
            <a:r>
              <a:rPr lang="ja-JP" altLang="en-US" dirty="0"/>
              <a:t>情報の「なかみ」</a:t>
            </a:r>
            <a:endParaRPr lang="en-US" altLang="ja-JP" dirty="0"/>
          </a:p>
          <a:p>
            <a:pPr lvl="1"/>
            <a:r>
              <a:rPr kumimoji="1" lang="ja-JP" altLang="en-US" dirty="0"/>
              <a:t>セマンティクス</a:t>
            </a:r>
            <a:endParaRPr kumimoji="1" lang="en-US" altLang="ja-JP" dirty="0"/>
          </a:p>
          <a:p>
            <a:r>
              <a:rPr kumimoji="1" lang="ja-JP" altLang="en-US" dirty="0"/>
              <a:t>情報そのものの説明</a:t>
            </a:r>
            <a:endParaRPr kumimoji="1" lang="en-US" altLang="ja-JP" dirty="0"/>
          </a:p>
          <a:p>
            <a:pPr lvl="1"/>
            <a:r>
              <a:rPr kumimoji="1" lang="ja-JP" altLang="en-US" dirty="0"/>
              <a:t>メタデータ</a:t>
            </a:r>
          </a:p>
        </p:txBody>
      </p:sp>
    </p:spTree>
    <p:extLst>
      <p:ext uri="{BB962C8B-B14F-4D97-AF65-F5344CB8AC3E}">
        <p14:creationId xmlns:p14="http://schemas.microsoft.com/office/powerpoint/2010/main" val="40025246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残念な日本地図</a:t>
            </a:r>
          </a:p>
        </p:txBody>
      </p:sp>
      <p:pic>
        <p:nvPicPr>
          <p:cNvPr id="3" name="図 2" descr="スクリーンショット 2013-10-23 0.07.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20"/>
            <a:ext cx="9144000" cy="6084769"/>
          </a:xfrm>
          <a:prstGeom prst="rect">
            <a:avLst/>
          </a:prstGeom>
        </p:spPr>
      </p:pic>
      <p:sp>
        <p:nvSpPr>
          <p:cNvPr id="4" name="角丸四角形 3"/>
          <p:cNvSpPr/>
          <p:nvPr/>
        </p:nvSpPr>
        <p:spPr>
          <a:xfrm>
            <a:off x="6084168" y="6309320"/>
            <a:ext cx="2952328"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http://cheese-</a:t>
            </a:r>
            <a:r>
              <a:rPr lang="en-US" altLang="ja-JP" sz="1600" dirty="0" err="1">
                <a:latin typeface="ヒラギノ丸ゴ ProN W4"/>
                <a:ea typeface="ヒラギノ丸ゴ ProN W4"/>
                <a:cs typeface="ヒラギノ丸ゴ ProN W4"/>
              </a:rPr>
              <a:t>factory.info</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16927139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横浜をWikipediaタウンに！　5 25（土）13 00～予定   SoLaBo.n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角丸四角形 4"/>
          <p:cNvSpPr/>
          <p:nvPr/>
        </p:nvSpPr>
        <p:spPr>
          <a:xfrm>
            <a:off x="5364088" y="6309320"/>
            <a:ext cx="3672408"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www.solabo.net</a:t>
            </a:r>
            <a:r>
              <a:rPr lang="en-US" altLang="ja-JP" sz="1600" dirty="0">
                <a:latin typeface="ヒラギノ丸ゴ ProN W4"/>
                <a:ea typeface="ヒラギノ丸ゴ ProN W4"/>
                <a:cs typeface="ヒラギノ丸ゴ ProN W4"/>
              </a:rPr>
              <a:t>/wiki0525/</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3793667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汽車道   Wikipedi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角丸四角形 4"/>
          <p:cNvSpPr/>
          <p:nvPr/>
        </p:nvSpPr>
        <p:spPr>
          <a:xfrm>
            <a:off x="5364088" y="6309320"/>
            <a:ext cx="3672408"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ja.wikipedia.org</a:t>
            </a:r>
            <a:r>
              <a:rPr lang="en-US" altLang="ja-JP" sz="1600" dirty="0">
                <a:latin typeface="ヒラギノ丸ゴ ProN W4"/>
                <a:ea typeface="ヒラギノ丸ゴ ProN W4"/>
                <a:cs typeface="ヒラギノ丸ゴ ProN W4"/>
              </a:rPr>
              <a:t>/wiki/</a:t>
            </a:r>
            <a:r>
              <a:rPr lang="ja-JP" altLang="en-US" sz="1600" dirty="0">
                <a:latin typeface="ヒラギノ丸ゴ ProN W4"/>
                <a:ea typeface="ヒラギノ丸ゴ ProN W4"/>
                <a:cs typeface="ヒラギノ丸ゴ ProN W4"/>
              </a:rPr>
              <a:t>汽車道</a:t>
            </a:r>
          </a:p>
        </p:txBody>
      </p:sp>
    </p:spTree>
    <p:extLst>
      <p:ext uri="{BB962C8B-B14F-4D97-AF65-F5344CB8AC3E}">
        <p14:creationId xmlns:p14="http://schemas.microsoft.com/office/powerpoint/2010/main" val="6983124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ここまでのまとめ</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2400" dirty="0"/>
              <a:t>オープンデータと図書館</a:t>
            </a:r>
            <a:endParaRPr kumimoji="1" lang="en-US" altLang="ja-JP" sz="2400" dirty="0"/>
          </a:p>
          <a:p>
            <a:pPr lvl="1"/>
            <a:r>
              <a:rPr kumimoji="1" lang="ja-JP" altLang="en-US" sz="2400" dirty="0"/>
              <a:t>活用する</a:t>
            </a:r>
            <a:endParaRPr kumimoji="1" lang="en-US" altLang="ja-JP" sz="2400" dirty="0"/>
          </a:p>
          <a:p>
            <a:pPr lvl="2"/>
            <a:r>
              <a:rPr kumimoji="1" lang="ja-JP" altLang="en-US" sz="2400" dirty="0"/>
              <a:t>多様な情報源の把握と利用</a:t>
            </a:r>
            <a:endParaRPr kumimoji="1" lang="en-US" altLang="ja-JP" sz="2400" dirty="0"/>
          </a:p>
          <a:p>
            <a:pPr lvl="1"/>
            <a:r>
              <a:rPr lang="ja-JP" altLang="en-US" sz="2400" dirty="0"/>
              <a:t>提供する</a:t>
            </a:r>
            <a:endParaRPr lang="en-US" altLang="ja-JP" sz="2400" dirty="0"/>
          </a:p>
          <a:p>
            <a:pPr lvl="2"/>
            <a:r>
              <a:rPr lang="ja-JP" altLang="en-US" sz="2400" dirty="0"/>
              <a:t>図書館データの充実とさらなるオープン化</a:t>
            </a:r>
            <a:endParaRPr lang="en-US" altLang="ja-JP" sz="2400" dirty="0"/>
          </a:p>
          <a:p>
            <a:pPr lvl="1"/>
            <a:r>
              <a:rPr kumimoji="1" lang="ja-JP" altLang="en-US" sz="2400" dirty="0"/>
              <a:t>つくる</a:t>
            </a:r>
            <a:endParaRPr kumimoji="1" lang="en-US" altLang="ja-JP" sz="2400" dirty="0"/>
          </a:p>
          <a:p>
            <a:pPr lvl="2"/>
            <a:r>
              <a:rPr kumimoji="1" lang="ja-JP" altLang="en-US" sz="2400" dirty="0"/>
              <a:t>コミュニティへの参画を通じて自らが知識を作り出す</a:t>
            </a:r>
            <a:endParaRPr kumimoji="1" lang="en-US" altLang="ja-JP" sz="2400" dirty="0"/>
          </a:p>
        </p:txBody>
      </p:sp>
    </p:spTree>
    <p:extLst>
      <p:ext uri="{BB962C8B-B14F-4D97-AF65-F5344CB8AC3E}">
        <p14:creationId xmlns:p14="http://schemas.microsoft.com/office/powerpoint/2010/main" val="717293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情報の「かたち」</a:t>
            </a:r>
            <a:endParaRPr kumimoji="1" lang="ja-JP" altLang="en-US" dirty="0"/>
          </a:p>
        </p:txBody>
      </p:sp>
      <p:sp>
        <p:nvSpPr>
          <p:cNvPr id="3" name="コンテンツ プレースホルダー 2"/>
          <p:cNvSpPr>
            <a:spLocks noGrp="1"/>
          </p:cNvSpPr>
          <p:nvPr>
            <p:ph sz="half" idx="1"/>
          </p:nvPr>
        </p:nvSpPr>
        <p:spPr/>
        <p:txBody>
          <a:bodyPr>
            <a:noAutofit/>
          </a:bodyPr>
          <a:lstStyle/>
          <a:p>
            <a:pPr>
              <a:lnSpc>
                <a:spcPct val="80000"/>
              </a:lnSpc>
            </a:pPr>
            <a:r>
              <a:rPr lang="ja-JP" altLang="en-US" sz="3200" dirty="0"/>
              <a:t>テキスト</a:t>
            </a:r>
            <a:endParaRPr lang="en-US" altLang="ja-JP" sz="3200" dirty="0"/>
          </a:p>
          <a:p>
            <a:pPr marL="0" indent="0">
              <a:lnSpc>
                <a:spcPct val="80000"/>
              </a:lnSpc>
              <a:buNone/>
            </a:pPr>
            <a:endParaRPr lang="en-US" altLang="ja-JP" sz="3600" dirty="0"/>
          </a:p>
          <a:p>
            <a:pPr marL="0" indent="0">
              <a:lnSpc>
                <a:spcPct val="80000"/>
              </a:lnSpc>
              <a:buNone/>
            </a:pPr>
            <a:r>
              <a:rPr lang="ja-JP" altLang="en-US" dirty="0"/>
              <a:t>吾輩は猫である。名前はまだ無い。どこで生れたかとんと見当がつかぬ。何でも薄暗いじめじめした所でニャーニャー泣いていた事だけは記憶している。</a:t>
            </a:r>
            <a:r>
              <a:rPr lang="en-US" altLang="ja-JP" dirty="0"/>
              <a:t>…</a:t>
            </a:r>
            <a:endParaRPr lang="ja-JP" altLang="en-US" dirty="0"/>
          </a:p>
          <a:p>
            <a:pPr>
              <a:lnSpc>
                <a:spcPct val="80000"/>
              </a:lnSpc>
            </a:pPr>
            <a:endParaRPr kumimoji="1" lang="ja-JP" altLang="en-US" sz="3600" dirty="0"/>
          </a:p>
        </p:txBody>
      </p:sp>
      <p:sp>
        <p:nvSpPr>
          <p:cNvPr id="4" name="コンテンツ プレースホルダー 3"/>
          <p:cNvSpPr>
            <a:spLocks noGrp="1"/>
          </p:cNvSpPr>
          <p:nvPr>
            <p:ph sz="half" idx="2"/>
          </p:nvPr>
        </p:nvSpPr>
        <p:spPr>
          <a:xfrm>
            <a:off x="4724400" y="1219200"/>
            <a:ext cx="4312096" cy="5334000"/>
          </a:xfrm>
        </p:spPr>
        <p:txBody>
          <a:bodyPr>
            <a:noAutofit/>
          </a:bodyPr>
          <a:lstStyle/>
          <a:p>
            <a:pPr>
              <a:lnSpc>
                <a:spcPct val="80000"/>
              </a:lnSpc>
            </a:pPr>
            <a:r>
              <a:rPr lang="ja-JP" altLang="en-US" sz="3200" dirty="0"/>
              <a:t>箇条書き（ツリー）</a:t>
            </a:r>
            <a:endParaRPr lang="en-US" altLang="ja-JP" sz="3200" dirty="0"/>
          </a:p>
          <a:p>
            <a:pPr>
              <a:lnSpc>
                <a:spcPct val="80000"/>
              </a:lnSpc>
            </a:pPr>
            <a:endParaRPr lang="en-US" altLang="ja-JP" sz="3600" dirty="0"/>
          </a:p>
          <a:p>
            <a:pPr>
              <a:lnSpc>
                <a:spcPct val="80000"/>
              </a:lnSpc>
            </a:pPr>
            <a:r>
              <a:rPr lang="ja-JP" altLang="en-US" dirty="0"/>
              <a:t>ローマ誕生</a:t>
            </a:r>
          </a:p>
          <a:p>
            <a:pPr lvl="1">
              <a:lnSpc>
                <a:spcPct val="80000"/>
              </a:lnSpc>
            </a:pPr>
            <a:r>
              <a:rPr lang="ja-JP" altLang="en-US" sz="2800" dirty="0"/>
              <a:t>落人伝説</a:t>
            </a:r>
          </a:p>
          <a:p>
            <a:pPr lvl="1">
              <a:lnSpc>
                <a:spcPct val="80000"/>
              </a:lnSpc>
            </a:pPr>
            <a:r>
              <a:rPr lang="ja-JP" altLang="en-US" sz="2800" dirty="0"/>
              <a:t>建国の王ロムルス</a:t>
            </a:r>
          </a:p>
          <a:p>
            <a:pPr>
              <a:lnSpc>
                <a:spcPct val="80000"/>
              </a:lnSpc>
            </a:pPr>
            <a:r>
              <a:rPr lang="ja-JP" altLang="en-US" dirty="0"/>
              <a:t>共和政ローマ</a:t>
            </a:r>
          </a:p>
          <a:p>
            <a:pPr lvl="1">
              <a:lnSpc>
                <a:spcPct val="80000"/>
              </a:lnSpc>
            </a:pPr>
            <a:r>
              <a:rPr lang="ja-JP" altLang="en-US" sz="2800" dirty="0"/>
              <a:t>ローマ、共和国に</a:t>
            </a:r>
          </a:p>
          <a:p>
            <a:pPr lvl="2">
              <a:lnSpc>
                <a:spcPct val="80000"/>
              </a:lnSpc>
            </a:pPr>
            <a:r>
              <a:rPr lang="ja-JP" altLang="en-US" sz="2800" dirty="0"/>
              <a:t>ケルト族来襲</a:t>
            </a:r>
            <a:endParaRPr lang="en-US" altLang="ja-JP" sz="2800" dirty="0"/>
          </a:p>
          <a:p>
            <a:pPr lvl="2">
              <a:lnSpc>
                <a:spcPct val="80000"/>
              </a:lnSpc>
            </a:pPr>
            <a:r>
              <a:rPr lang="ja-JP" altLang="en-US" sz="2800" dirty="0"/>
              <a:t>立ちあがるローマ</a:t>
            </a:r>
          </a:p>
          <a:p>
            <a:pPr>
              <a:lnSpc>
                <a:spcPct val="80000"/>
              </a:lnSpc>
            </a:pPr>
            <a:r>
              <a:rPr lang="ja-JP" altLang="en-US" dirty="0"/>
              <a:t>ひとまずの結び</a:t>
            </a:r>
            <a:endParaRPr kumimoji="1" lang="ja-JP" altLang="en-US" dirty="0"/>
          </a:p>
        </p:txBody>
      </p:sp>
    </p:spTree>
    <p:extLst>
      <p:ext uri="{BB962C8B-B14F-4D97-AF65-F5344CB8AC3E}">
        <p14:creationId xmlns:p14="http://schemas.microsoft.com/office/powerpoint/2010/main" val="3730865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情報の「かたち」</a:t>
            </a:r>
            <a:endParaRPr kumimoji="1" lang="ja-JP" altLang="en-US" dirty="0"/>
          </a:p>
        </p:txBody>
      </p:sp>
      <p:sp>
        <p:nvSpPr>
          <p:cNvPr id="3" name="コンテンツ プレースホルダー 2"/>
          <p:cNvSpPr>
            <a:spLocks noGrp="1"/>
          </p:cNvSpPr>
          <p:nvPr>
            <p:ph sz="half" idx="1"/>
          </p:nvPr>
        </p:nvSpPr>
        <p:spPr>
          <a:xfrm>
            <a:off x="457200" y="1600200"/>
            <a:ext cx="8363272" cy="4525963"/>
          </a:xfrm>
        </p:spPr>
        <p:txBody>
          <a:bodyPr>
            <a:noAutofit/>
          </a:bodyPr>
          <a:lstStyle/>
          <a:p>
            <a:pPr>
              <a:lnSpc>
                <a:spcPct val="80000"/>
              </a:lnSpc>
            </a:pPr>
            <a:r>
              <a:rPr lang="ja-JP" altLang="en-US" dirty="0"/>
              <a:t>表形式（テーブル）</a:t>
            </a:r>
            <a:endParaRPr lang="en-US" altLang="ja-JP" dirty="0"/>
          </a:p>
          <a:p>
            <a:pPr>
              <a:lnSpc>
                <a:spcPct val="80000"/>
              </a:lnSpc>
            </a:pPr>
            <a:endParaRPr lang="en-US" altLang="ja-JP" sz="3600" dirty="0"/>
          </a:p>
          <a:p>
            <a:pPr>
              <a:lnSpc>
                <a:spcPct val="80000"/>
              </a:lnSpc>
            </a:pPr>
            <a:endParaRPr lang="en-US" altLang="ja-JP" sz="3600" dirty="0"/>
          </a:p>
          <a:p>
            <a:pPr>
              <a:lnSpc>
                <a:spcPct val="80000"/>
              </a:lnSpc>
            </a:pPr>
            <a:endParaRPr lang="en-US" altLang="ja-JP" sz="3600" dirty="0"/>
          </a:p>
          <a:p>
            <a:pPr>
              <a:lnSpc>
                <a:spcPct val="80000"/>
              </a:lnSpc>
            </a:pPr>
            <a:endParaRPr lang="en-US" altLang="ja-JP" sz="3600" dirty="0"/>
          </a:p>
          <a:p>
            <a:pPr marL="0" indent="0">
              <a:lnSpc>
                <a:spcPct val="80000"/>
              </a:lnSpc>
              <a:buNone/>
            </a:pPr>
            <a:endParaRPr lang="en-US" altLang="ja-JP" sz="3600" dirty="0"/>
          </a:p>
        </p:txBody>
      </p:sp>
      <p:sp>
        <p:nvSpPr>
          <p:cNvPr id="4" name="コンテンツ プレースホルダー 3"/>
          <p:cNvSpPr>
            <a:spLocks noGrp="1"/>
          </p:cNvSpPr>
          <p:nvPr>
            <p:ph sz="half" idx="2"/>
          </p:nvPr>
        </p:nvSpPr>
        <p:spPr>
          <a:xfrm>
            <a:off x="4648200" y="1600200"/>
            <a:ext cx="4495800" cy="4525963"/>
          </a:xfrm>
        </p:spPr>
        <p:txBody>
          <a:bodyPr>
            <a:noAutofit/>
          </a:bodyPr>
          <a:lstStyle/>
          <a:p>
            <a:pPr>
              <a:lnSpc>
                <a:spcPct val="80000"/>
              </a:lnSpc>
            </a:pPr>
            <a:r>
              <a:rPr lang="ja-JP" altLang="en-US" dirty="0"/>
              <a:t>ネットワーク（グラフ）</a:t>
            </a:r>
            <a:endParaRPr lang="en-US" altLang="ja-JP" dirty="0"/>
          </a:p>
        </p:txBody>
      </p:sp>
      <p:pic>
        <p:nvPicPr>
          <p:cNvPr id="5" name="図 4" descr="スクリーンショット 2013-11-08 14.25.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49" y="2636912"/>
            <a:ext cx="3759379" cy="2592288"/>
          </a:xfrm>
          <a:prstGeom prst="rect">
            <a:avLst/>
          </a:prstGeom>
        </p:spPr>
      </p:pic>
      <p:pic>
        <p:nvPicPr>
          <p:cNvPr id="6" name="図 5" descr="スクリーンショット 2014-06-01 19.25.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2708919"/>
            <a:ext cx="4774868" cy="2520281"/>
          </a:xfrm>
          <a:prstGeom prst="rect">
            <a:avLst/>
          </a:prstGeom>
        </p:spPr>
      </p:pic>
    </p:spTree>
    <p:extLst>
      <p:ext uri="{BB962C8B-B14F-4D97-AF65-F5344CB8AC3E}">
        <p14:creationId xmlns:p14="http://schemas.microsoft.com/office/powerpoint/2010/main" val="2466217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データモデル</a:t>
            </a:r>
          </a:p>
        </p:txBody>
      </p:sp>
      <p:sp>
        <p:nvSpPr>
          <p:cNvPr id="3" name="コンテンツ プレースホルダー 2"/>
          <p:cNvSpPr>
            <a:spLocks noGrp="1"/>
          </p:cNvSpPr>
          <p:nvPr>
            <p:ph idx="1"/>
          </p:nvPr>
        </p:nvSpPr>
        <p:spPr/>
        <p:txBody>
          <a:bodyPr>
            <a:noAutofit/>
          </a:bodyPr>
          <a:lstStyle/>
          <a:p>
            <a:r>
              <a:rPr kumimoji="1" lang="ja-JP" altLang="en-US" dirty="0"/>
              <a:t>情報の捉え方</a:t>
            </a:r>
            <a:endParaRPr kumimoji="1" lang="en-US" altLang="ja-JP" dirty="0"/>
          </a:p>
          <a:p>
            <a:pPr lvl="1"/>
            <a:r>
              <a:rPr lang="en-US" altLang="ja-JP" dirty="0"/>
              <a:t>1</a:t>
            </a:r>
            <a:r>
              <a:rPr lang="ja-JP" altLang="en-US" dirty="0"/>
              <a:t>次元的：テキスト</a:t>
            </a:r>
            <a:endParaRPr lang="en-US" altLang="ja-JP" dirty="0"/>
          </a:p>
          <a:p>
            <a:pPr lvl="1"/>
            <a:r>
              <a:rPr lang="en-US" altLang="ja-JP" dirty="0"/>
              <a:t>2</a:t>
            </a:r>
            <a:r>
              <a:rPr lang="ja-JP" altLang="en-US" dirty="0"/>
              <a:t>次元的：表形式</a:t>
            </a:r>
            <a:endParaRPr lang="en-US" altLang="ja-JP" dirty="0"/>
          </a:p>
          <a:p>
            <a:pPr lvl="1"/>
            <a:r>
              <a:rPr lang="ja-JP" altLang="en-US" dirty="0"/>
              <a:t>多次元的：ツリー・グラフ</a:t>
            </a:r>
            <a:endParaRPr lang="en-US" altLang="ja-JP" dirty="0"/>
          </a:p>
          <a:p>
            <a:r>
              <a:rPr lang="ja-JP" altLang="en-US" dirty="0"/>
              <a:t>表現力・柔軟性</a:t>
            </a:r>
            <a:endParaRPr lang="en-US" altLang="ja-JP" dirty="0"/>
          </a:p>
          <a:p>
            <a:pPr lvl="1"/>
            <a:r>
              <a:rPr lang="ja-JP" altLang="en-US" dirty="0"/>
              <a:t>表現力が高い＝解釈コストが低い</a:t>
            </a:r>
            <a:endParaRPr lang="en-US" altLang="ja-JP" dirty="0"/>
          </a:p>
          <a:p>
            <a:pPr lvl="1"/>
            <a:r>
              <a:rPr lang="ja-JP" altLang="en-US" dirty="0"/>
              <a:t>テキスト＜表形式＜ツリー＜グラフ</a:t>
            </a:r>
            <a:endParaRPr lang="en-US" altLang="ja-JP" dirty="0"/>
          </a:p>
        </p:txBody>
      </p:sp>
    </p:spTree>
    <p:extLst>
      <p:ext uri="{BB962C8B-B14F-4D97-AF65-F5344CB8AC3E}">
        <p14:creationId xmlns:p14="http://schemas.microsoft.com/office/powerpoint/2010/main" val="395161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データモデルと表現力</a:t>
            </a:r>
            <a:endParaRPr kumimoji="1" lang="ja-JP" altLang="en-US" dirty="0"/>
          </a:p>
        </p:txBody>
      </p:sp>
      <p:graphicFrame>
        <p:nvGraphicFramePr>
          <p:cNvPr id="4" name="コンテンツ プレースホルダー 3"/>
          <p:cNvGraphicFramePr>
            <a:graphicFrameLocks noGrp="1"/>
          </p:cNvGraphicFramePr>
          <p:nvPr>
            <p:ph idx="1"/>
          </p:nvPr>
        </p:nvGraphicFramePr>
        <p:xfrm>
          <a:off x="457200" y="1484784"/>
          <a:ext cx="8229600" cy="2332855"/>
        </p:xfrm>
        <a:graphic>
          <a:graphicData uri="http://schemas.openxmlformats.org/drawingml/2006/table">
            <a:tbl>
              <a:tblPr firstRow="1" bandRow="1">
                <a:tableStyleId>{5C22544A-7EE6-4342-B048-85BDC9FD1C3A}</a:tableStyleId>
              </a:tblPr>
              <a:tblGrid>
                <a:gridCol w="658416">
                  <a:extLst>
                    <a:ext uri="{9D8B030D-6E8A-4147-A177-3AD203B41FA5}">
                      <a16:colId xmlns:a16="http://schemas.microsoft.com/office/drawing/2014/main" val="20000"/>
                    </a:ext>
                  </a:extLst>
                </a:gridCol>
                <a:gridCol w="2633424">
                  <a:extLst>
                    <a:ext uri="{9D8B030D-6E8A-4147-A177-3AD203B41FA5}">
                      <a16:colId xmlns:a16="http://schemas.microsoft.com/office/drawing/2014/main" val="20001"/>
                    </a:ext>
                  </a:extLst>
                </a:gridCol>
                <a:gridCol w="2407136">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162472">
                  <a:extLst>
                    <a:ext uri="{9D8B030D-6E8A-4147-A177-3AD203B41FA5}">
                      <a16:colId xmlns:a16="http://schemas.microsoft.com/office/drawing/2014/main" val="20004"/>
                    </a:ext>
                  </a:extLst>
                </a:gridCol>
              </a:tblGrid>
              <a:tr h="418229">
                <a:tc>
                  <a:txBody>
                    <a:bodyPr/>
                    <a:lstStyle/>
                    <a:p>
                      <a:pPr algn="ctr"/>
                      <a:r>
                        <a:rPr kumimoji="1" lang="en-US" altLang="ja-JP" dirty="0"/>
                        <a:t>ID</a:t>
                      </a:r>
                      <a:endParaRPr kumimoji="1" lang="ja-JP" altLang="en-US" dirty="0"/>
                    </a:p>
                  </a:txBody>
                  <a:tcPr/>
                </a:tc>
                <a:tc>
                  <a:txBody>
                    <a:bodyPr/>
                    <a:lstStyle/>
                    <a:p>
                      <a:pPr algn="ctr"/>
                      <a:r>
                        <a:rPr kumimoji="1" lang="ja-JP" altLang="en-US" dirty="0"/>
                        <a:t>タイトル</a:t>
                      </a:r>
                    </a:p>
                  </a:txBody>
                  <a:tcPr/>
                </a:tc>
                <a:tc>
                  <a:txBody>
                    <a:bodyPr/>
                    <a:lstStyle/>
                    <a:p>
                      <a:pPr algn="ctr"/>
                      <a:r>
                        <a:rPr kumimoji="1" lang="ja-JP" altLang="en-US" dirty="0"/>
                        <a:t>著者</a:t>
                      </a:r>
                    </a:p>
                  </a:txBody>
                  <a:tcPr/>
                </a:tc>
                <a:tc>
                  <a:txBody>
                    <a:bodyPr/>
                    <a:lstStyle/>
                    <a:p>
                      <a:pPr algn="ctr"/>
                      <a:r>
                        <a:rPr kumimoji="1" lang="ja-JP" altLang="en-US" dirty="0"/>
                        <a:t>掲載誌</a:t>
                      </a:r>
                    </a:p>
                  </a:txBody>
                  <a:tcPr/>
                </a:tc>
                <a:tc>
                  <a:txBody>
                    <a:bodyPr/>
                    <a:lstStyle/>
                    <a:p>
                      <a:pPr algn="ctr"/>
                      <a:r>
                        <a:rPr kumimoji="1" lang="ja-JP" altLang="en-US" dirty="0"/>
                        <a:t>発行年</a:t>
                      </a:r>
                    </a:p>
                  </a:txBody>
                  <a:tcPr/>
                </a:tc>
                <a:extLst>
                  <a:ext uri="{0D108BD9-81ED-4DB2-BD59-A6C34878D82A}">
                    <a16:rowId xmlns:a16="http://schemas.microsoft.com/office/drawing/2014/main" val="10000"/>
                  </a:ext>
                </a:extLst>
              </a:tr>
              <a:tr h="595676">
                <a:tc>
                  <a:txBody>
                    <a:bodyPr/>
                    <a:lstStyle/>
                    <a:p>
                      <a:pPr algn="ctr"/>
                      <a:r>
                        <a:rPr kumimoji="1" lang="en-US" altLang="ja-JP" dirty="0"/>
                        <a:t>1</a:t>
                      </a:r>
                      <a:endParaRPr kumimoji="1" lang="ja-JP" altLang="en-US" dirty="0"/>
                    </a:p>
                  </a:txBody>
                  <a:tcPr/>
                </a:tc>
                <a:tc>
                  <a:txBody>
                    <a:bodyPr/>
                    <a:lstStyle/>
                    <a:p>
                      <a:r>
                        <a:rPr kumimoji="1" lang="ja-JP" altLang="en-US" dirty="0"/>
                        <a:t>オープンデータと</a:t>
                      </a:r>
                      <a:r>
                        <a:rPr kumimoji="1" lang="en-US" altLang="ja-JP" dirty="0"/>
                        <a:t>LOD</a:t>
                      </a:r>
                      <a:endParaRPr kumimoji="1" lang="ja-JP" altLang="en-US" dirty="0"/>
                    </a:p>
                  </a:txBody>
                  <a:tcPr/>
                </a:tc>
                <a:tc>
                  <a:txBody>
                    <a:bodyPr/>
                    <a:lstStyle/>
                    <a:p>
                      <a:r>
                        <a:rPr kumimoji="1" lang="ja-JP" altLang="en-US" dirty="0"/>
                        <a:t>大向一輝</a:t>
                      </a:r>
                    </a:p>
                  </a:txBody>
                  <a:tcPr/>
                </a:tc>
                <a:tc>
                  <a:txBody>
                    <a:bodyPr/>
                    <a:lstStyle/>
                    <a:p>
                      <a:r>
                        <a:rPr kumimoji="1" lang="ja-JP" altLang="en-US" dirty="0"/>
                        <a:t>情報処理</a:t>
                      </a:r>
                    </a:p>
                  </a:txBody>
                  <a:tcPr/>
                </a:tc>
                <a:tc>
                  <a:txBody>
                    <a:bodyPr/>
                    <a:lstStyle/>
                    <a:p>
                      <a:r>
                        <a:rPr kumimoji="1" lang="en-US" altLang="ja-JP" dirty="0"/>
                        <a:t>2013</a:t>
                      </a:r>
                      <a:endParaRPr kumimoji="1" lang="ja-JP" altLang="en-US" dirty="0"/>
                    </a:p>
                  </a:txBody>
                  <a:tcPr/>
                </a:tc>
                <a:extLst>
                  <a:ext uri="{0D108BD9-81ED-4DB2-BD59-A6C34878D82A}">
                    <a16:rowId xmlns:a16="http://schemas.microsoft.com/office/drawing/2014/main" val="10001"/>
                  </a:ext>
                </a:extLst>
              </a:tr>
              <a:tr h="1318950">
                <a:tc>
                  <a:txBody>
                    <a:bodyPr/>
                    <a:lstStyle/>
                    <a:p>
                      <a:pPr algn="ctr"/>
                      <a:r>
                        <a:rPr kumimoji="1" lang="en-US" altLang="ja-JP" dirty="0"/>
                        <a:t>2</a:t>
                      </a:r>
                      <a:endParaRPr kumimoji="1" lang="ja-JP" altLang="en-US" dirty="0"/>
                    </a:p>
                  </a:txBody>
                  <a:tcPr/>
                </a:tc>
                <a:tc>
                  <a:txBody>
                    <a:bodyPr/>
                    <a:lstStyle/>
                    <a:p>
                      <a:r>
                        <a:rPr kumimoji="1" lang="en-US" altLang="ja-JP" dirty="0"/>
                        <a:t>LOD</a:t>
                      </a:r>
                      <a:r>
                        <a:rPr kumimoji="1" lang="ja-JP" altLang="en-US" dirty="0"/>
                        <a:t>による地域情報を活用した学術会議支援システム</a:t>
                      </a:r>
                    </a:p>
                  </a:txBody>
                  <a:tcPr/>
                </a:tc>
                <a:tc>
                  <a:txBody>
                    <a:bodyPr/>
                    <a:lstStyle/>
                    <a:p>
                      <a:r>
                        <a:rPr kumimoji="1" lang="ja-JP" altLang="en-US" dirty="0">
                          <a:solidFill>
                            <a:srgbClr val="FF0000"/>
                          </a:solidFill>
                        </a:rPr>
                        <a:t>松村冬子</a:t>
                      </a:r>
                      <a:r>
                        <a:rPr kumimoji="1" lang="en-US" altLang="ja-JP" dirty="0">
                          <a:solidFill>
                            <a:srgbClr val="FF0000"/>
                          </a:solidFill>
                        </a:rPr>
                        <a:t>, </a:t>
                      </a:r>
                      <a:r>
                        <a:rPr kumimoji="1" lang="ja-JP" altLang="en-US" dirty="0">
                          <a:solidFill>
                            <a:srgbClr val="FF0000"/>
                          </a:solidFill>
                        </a:rPr>
                        <a:t>加藤文彦</a:t>
                      </a:r>
                      <a:r>
                        <a:rPr kumimoji="1" lang="en-US" altLang="ja-JP" dirty="0">
                          <a:solidFill>
                            <a:srgbClr val="FF0000"/>
                          </a:solidFill>
                        </a:rPr>
                        <a:t>, </a:t>
                      </a:r>
                      <a:r>
                        <a:rPr kumimoji="1" lang="ja-JP" altLang="en-US" dirty="0">
                          <a:solidFill>
                            <a:srgbClr val="FF0000"/>
                          </a:solidFill>
                        </a:rPr>
                        <a:t>大向一輝</a:t>
                      </a:r>
                      <a:r>
                        <a:rPr kumimoji="1" lang="en-US" altLang="ja-JP" dirty="0">
                          <a:solidFill>
                            <a:srgbClr val="FF0000"/>
                          </a:solidFill>
                        </a:rPr>
                        <a:t>, </a:t>
                      </a:r>
                      <a:r>
                        <a:rPr kumimoji="1" lang="ja-JP" altLang="en-US" dirty="0">
                          <a:solidFill>
                            <a:srgbClr val="FF0000"/>
                          </a:solidFill>
                        </a:rPr>
                        <a:t>武田英明</a:t>
                      </a:r>
                    </a:p>
                  </a:txBody>
                  <a:tcPr/>
                </a:tc>
                <a:tc>
                  <a:txBody>
                    <a:bodyPr/>
                    <a:lstStyle/>
                    <a:p>
                      <a:r>
                        <a:rPr kumimoji="1" lang="ja-JP" altLang="en-US" dirty="0"/>
                        <a:t>人工知能学会全国大会</a:t>
                      </a:r>
                    </a:p>
                  </a:txBody>
                  <a:tcPr/>
                </a:tc>
                <a:tc>
                  <a:txBody>
                    <a:bodyPr/>
                    <a:lstStyle/>
                    <a:p>
                      <a:r>
                        <a:rPr kumimoji="1" lang="en-US" altLang="ja-JP" dirty="0"/>
                        <a:t>2013</a:t>
                      </a:r>
                      <a:endParaRPr kumimoji="1" lang="ja-JP" altLang="en-US" dirty="0"/>
                    </a:p>
                  </a:txBody>
                  <a:tcPr/>
                </a:tc>
                <a:extLst>
                  <a:ext uri="{0D108BD9-81ED-4DB2-BD59-A6C34878D82A}">
                    <a16:rowId xmlns:a16="http://schemas.microsoft.com/office/drawing/2014/main" val="10002"/>
                  </a:ext>
                </a:extLst>
              </a:tr>
            </a:tbl>
          </a:graphicData>
        </a:graphic>
      </p:graphicFrame>
      <p:graphicFrame>
        <p:nvGraphicFramePr>
          <p:cNvPr id="6" name="表 5"/>
          <p:cNvGraphicFramePr>
            <a:graphicFrameLocks noGrp="1"/>
          </p:cNvGraphicFramePr>
          <p:nvPr/>
        </p:nvGraphicFramePr>
        <p:xfrm>
          <a:off x="467544" y="4040480"/>
          <a:ext cx="8208910" cy="2196832"/>
        </p:xfrm>
        <a:graphic>
          <a:graphicData uri="http://schemas.openxmlformats.org/drawingml/2006/table">
            <a:tbl>
              <a:tblPr firstRow="1" bandRow="1">
                <a:tableStyleId>{21E4AEA4-8DFA-4A89-87EB-49C32662AFE0}</a:tableStyleId>
              </a:tblPr>
              <a:tblGrid>
                <a:gridCol w="648072">
                  <a:extLst>
                    <a:ext uri="{9D8B030D-6E8A-4147-A177-3AD203B41FA5}">
                      <a16:colId xmlns:a16="http://schemas.microsoft.com/office/drawing/2014/main" val="20000"/>
                    </a:ext>
                  </a:extLst>
                </a:gridCol>
                <a:gridCol w="263549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432047">
                <a:tc>
                  <a:txBody>
                    <a:bodyPr/>
                    <a:lstStyle/>
                    <a:p>
                      <a:pPr algn="ctr"/>
                      <a:r>
                        <a:rPr kumimoji="1" lang="en-US" altLang="ja-JP" dirty="0"/>
                        <a:t>ID</a:t>
                      </a:r>
                      <a:endParaRPr kumimoji="1" lang="ja-JP" altLang="en-US" dirty="0"/>
                    </a:p>
                  </a:txBody>
                  <a:tcPr/>
                </a:tc>
                <a:tc>
                  <a:txBody>
                    <a:bodyPr/>
                    <a:lstStyle/>
                    <a:p>
                      <a:pPr algn="ctr"/>
                      <a:r>
                        <a:rPr kumimoji="1" lang="ja-JP" altLang="en-US" dirty="0"/>
                        <a:t>タイトル</a:t>
                      </a:r>
                    </a:p>
                  </a:txBody>
                  <a:tcPr/>
                </a:tc>
                <a:tc>
                  <a:txBody>
                    <a:bodyPr/>
                    <a:lstStyle/>
                    <a:p>
                      <a:pPr algn="ctr"/>
                      <a:r>
                        <a:rPr kumimoji="1" lang="ja-JP" altLang="en-US" dirty="0"/>
                        <a:t>著者</a:t>
                      </a:r>
                      <a:r>
                        <a:rPr kumimoji="1" lang="en-US" altLang="ja-JP" dirty="0"/>
                        <a:t>1</a:t>
                      </a:r>
                      <a:endParaRPr kumimoji="1" lang="ja-JP" altLang="en-US" dirty="0"/>
                    </a:p>
                  </a:txBody>
                  <a:tcPr/>
                </a:tc>
                <a:tc>
                  <a:txBody>
                    <a:bodyPr/>
                    <a:lstStyle/>
                    <a:p>
                      <a:pPr algn="ctr"/>
                      <a:r>
                        <a:rPr kumimoji="1" lang="ja-JP" altLang="en-US" dirty="0"/>
                        <a:t>著者</a:t>
                      </a:r>
                      <a:r>
                        <a:rPr kumimoji="1" lang="en-US" altLang="ja-JP" dirty="0"/>
                        <a:t>2</a:t>
                      </a:r>
                      <a:endParaRPr kumimoji="1" lang="ja-JP" altLang="en-US" dirty="0"/>
                    </a:p>
                  </a:txBody>
                  <a:tcPr/>
                </a:tc>
                <a:tc>
                  <a:txBody>
                    <a:bodyPr/>
                    <a:lstStyle/>
                    <a:p>
                      <a:pPr algn="ctr"/>
                      <a:r>
                        <a:rPr kumimoji="1" lang="ja-JP" altLang="en-US" dirty="0"/>
                        <a:t>著者</a:t>
                      </a:r>
                      <a:r>
                        <a:rPr kumimoji="1" lang="en-US" altLang="ja-JP" dirty="0"/>
                        <a:t>3…</a:t>
                      </a:r>
                      <a:endParaRPr kumimoji="1" lang="ja-JP" altLang="en-US" dirty="0"/>
                    </a:p>
                  </a:txBody>
                  <a:tcPr/>
                </a:tc>
                <a:extLst>
                  <a:ext uri="{0D108BD9-81ED-4DB2-BD59-A6C34878D82A}">
                    <a16:rowId xmlns:a16="http://schemas.microsoft.com/office/drawing/2014/main" val="10000"/>
                  </a:ext>
                </a:extLst>
              </a:tr>
              <a:tr h="576065">
                <a:tc>
                  <a:txBody>
                    <a:bodyPr/>
                    <a:lstStyle/>
                    <a:p>
                      <a:pPr algn="ctr"/>
                      <a:r>
                        <a:rPr kumimoji="1" lang="en-US" altLang="ja-JP" dirty="0"/>
                        <a:t>1</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オープンデータと</a:t>
                      </a:r>
                      <a:r>
                        <a:rPr kumimoji="1" lang="en-US" altLang="ja-JP" dirty="0"/>
                        <a:t>LOD</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大向一輝</a:t>
                      </a:r>
                    </a:p>
                  </a:txBody>
                  <a:tcPr/>
                </a:tc>
                <a:tc>
                  <a:txBody>
                    <a:bodyPr/>
                    <a:lstStyle/>
                    <a:p>
                      <a:r>
                        <a:rPr kumimoji="1" lang="ja-JP" altLang="en-US" dirty="0"/>
                        <a:t>なし</a:t>
                      </a:r>
                    </a:p>
                  </a:txBody>
                  <a:tcPr/>
                </a:tc>
                <a:tc>
                  <a:txBody>
                    <a:bodyPr/>
                    <a:lstStyle/>
                    <a:p>
                      <a:r>
                        <a:rPr kumimoji="1" lang="ja-JP" altLang="en-US" dirty="0"/>
                        <a:t>なし</a:t>
                      </a:r>
                    </a:p>
                  </a:txBody>
                  <a:tcPr/>
                </a:tc>
                <a:extLst>
                  <a:ext uri="{0D108BD9-81ED-4DB2-BD59-A6C34878D82A}">
                    <a16:rowId xmlns:a16="http://schemas.microsoft.com/office/drawing/2014/main" val="10001"/>
                  </a:ext>
                </a:extLst>
              </a:tr>
              <a:tr h="1039788">
                <a:tc>
                  <a:txBody>
                    <a:bodyPr/>
                    <a:lstStyle/>
                    <a:p>
                      <a:pPr algn="ctr"/>
                      <a:r>
                        <a:rPr kumimoji="1" lang="en-US" altLang="ja-JP" dirty="0"/>
                        <a:t>2</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LOD</a:t>
                      </a:r>
                      <a:r>
                        <a:rPr kumimoji="1" lang="ja-JP" altLang="en-US" dirty="0"/>
                        <a:t>による地域情報を活用した学術会議支援システム</a:t>
                      </a:r>
                    </a:p>
                    <a:p>
                      <a:endParaRPr kumimoji="1" lang="ja-JP" altLang="en-US" dirty="0"/>
                    </a:p>
                  </a:txBody>
                  <a:tcPr/>
                </a:tc>
                <a:tc>
                  <a:txBody>
                    <a:bodyPr/>
                    <a:lstStyle/>
                    <a:p>
                      <a:r>
                        <a:rPr kumimoji="1" lang="ja-JP" altLang="en-US" dirty="0"/>
                        <a:t>松村冬子</a:t>
                      </a:r>
                    </a:p>
                  </a:txBody>
                  <a:tcPr/>
                </a:tc>
                <a:tc>
                  <a:txBody>
                    <a:bodyPr/>
                    <a:lstStyle/>
                    <a:p>
                      <a:r>
                        <a:rPr kumimoji="1" lang="ja-JP" altLang="en-US" dirty="0"/>
                        <a:t>加藤文彦</a:t>
                      </a:r>
                    </a:p>
                  </a:txBody>
                  <a:tcPr/>
                </a:tc>
                <a:tc>
                  <a:txBody>
                    <a:bodyPr/>
                    <a:lstStyle/>
                    <a:p>
                      <a:r>
                        <a:rPr kumimoji="1" lang="ja-JP" altLang="en-US" dirty="0"/>
                        <a:t>大向一輝</a:t>
                      </a:r>
                    </a:p>
                  </a:txBody>
                  <a:tcPr/>
                </a:tc>
                <a:extLst>
                  <a:ext uri="{0D108BD9-81ED-4DB2-BD59-A6C34878D82A}">
                    <a16:rowId xmlns:a16="http://schemas.microsoft.com/office/drawing/2014/main" val="10002"/>
                  </a:ext>
                </a:extLst>
              </a:tr>
            </a:tbl>
          </a:graphicData>
        </a:graphic>
      </p:graphicFrame>
      <p:sp>
        <p:nvSpPr>
          <p:cNvPr id="7" name="円/楕円 6"/>
          <p:cNvSpPr/>
          <p:nvPr/>
        </p:nvSpPr>
        <p:spPr>
          <a:xfrm>
            <a:off x="4211960" y="3212976"/>
            <a:ext cx="2376264" cy="648072"/>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どう解釈する？</a:t>
            </a:r>
          </a:p>
        </p:txBody>
      </p:sp>
    </p:spTree>
    <p:extLst>
      <p:ext uri="{BB962C8B-B14F-4D97-AF65-F5344CB8AC3E}">
        <p14:creationId xmlns:p14="http://schemas.microsoft.com/office/powerpoint/2010/main" val="24743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円/楕円 31"/>
          <p:cNvSpPr/>
          <p:nvPr/>
        </p:nvSpPr>
        <p:spPr>
          <a:xfrm>
            <a:off x="6732240" y="5301208"/>
            <a:ext cx="2195736" cy="720080"/>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人工知能学会</a:t>
            </a:r>
            <a:endParaRPr kumimoji="1" lang="en-US" altLang="ja-JP" sz="1600" dirty="0"/>
          </a:p>
          <a:p>
            <a:pPr algn="ctr"/>
            <a:r>
              <a:rPr lang="ja-JP" altLang="en-US" sz="1600" dirty="0"/>
              <a:t>全国大会</a:t>
            </a:r>
            <a:endParaRPr kumimoji="1" lang="ja-JP" altLang="en-US" sz="1600" dirty="0"/>
          </a:p>
        </p:txBody>
      </p:sp>
      <p:sp>
        <p:nvSpPr>
          <p:cNvPr id="43" name="円/楕円 42"/>
          <p:cNvSpPr/>
          <p:nvPr/>
        </p:nvSpPr>
        <p:spPr>
          <a:xfrm>
            <a:off x="4860032" y="5301208"/>
            <a:ext cx="2195736" cy="720080"/>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武田英明</a:t>
            </a:r>
          </a:p>
        </p:txBody>
      </p:sp>
      <p:sp>
        <p:nvSpPr>
          <p:cNvPr id="30" name="円/楕円 29"/>
          <p:cNvSpPr/>
          <p:nvPr/>
        </p:nvSpPr>
        <p:spPr>
          <a:xfrm>
            <a:off x="3240360" y="5301208"/>
            <a:ext cx="2195736" cy="720080"/>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大向一輝</a:t>
            </a:r>
          </a:p>
        </p:txBody>
      </p:sp>
      <p:sp>
        <p:nvSpPr>
          <p:cNvPr id="2" name="タイトル 1"/>
          <p:cNvSpPr>
            <a:spLocks noGrp="1"/>
          </p:cNvSpPr>
          <p:nvPr>
            <p:ph type="title"/>
          </p:nvPr>
        </p:nvSpPr>
        <p:spPr/>
        <p:txBody>
          <a:bodyPr/>
          <a:lstStyle/>
          <a:p>
            <a:r>
              <a:rPr kumimoji="1" lang="ja-JP" altLang="en-US" dirty="0"/>
              <a:t>データモデルと表現力</a:t>
            </a:r>
          </a:p>
        </p:txBody>
      </p:sp>
      <p:sp>
        <p:nvSpPr>
          <p:cNvPr id="4" name="円/楕円 3"/>
          <p:cNvSpPr/>
          <p:nvPr/>
        </p:nvSpPr>
        <p:spPr>
          <a:xfrm>
            <a:off x="2195736" y="1556792"/>
            <a:ext cx="3024336" cy="792088"/>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オープンデータと</a:t>
            </a:r>
            <a:r>
              <a:rPr lang="en-US" altLang="ja-JP" sz="1600" dirty="0"/>
              <a:t>LOD</a:t>
            </a:r>
            <a:endParaRPr kumimoji="1" lang="ja-JP" altLang="en-US" sz="1600" dirty="0"/>
          </a:p>
        </p:txBody>
      </p:sp>
      <p:sp>
        <p:nvSpPr>
          <p:cNvPr id="5" name="円/楕円 4"/>
          <p:cNvSpPr/>
          <p:nvPr/>
        </p:nvSpPr>
        <p:spPr>
          <a:xfrm>
            <a:off x="1115616" y="2924944"/>
            <a:ext cx="2016224" cy="720080"/>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大向一輝</a:t>
            </a:r>
            <a:endParaRPr kumimoji="1" lang="ja-JP" altLang="en-US" sz="1600" dirty="0"/>
          </a:p>
        </p:txBody>
      </p:sp>
      <p:sp>
        <p:nvSpPr>
          <p:cNvPr id="6" name="円/楕円 5"/>
          <p:cNvSpPr/>
          <p:nvPr/>
        </p:nvSpPr>
        <p:spPr>
          <a:xfrm>
            <a:off x="3419872" y="2924944"/>
            <a:ext cx="2195736" cy="720080"/>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情報処理</a:t>
            </a:r>
          </a:p>
        </p:txBody>
      </p:sp>
      <p:cxnSp>
        <p:nvCxnSpPr>
          <p:cNvPr id="9" name="直線コネクタ 8"/>
          <p:cNvCxnSpPr>
            <a:stCxn id="4" idx="4"/>
            <a:endCxn id="5" idx="0"/>
          </p:cNvCxnSpPr>
          <p:nvPr/>
        </p:nvCxnSpPr>
        <p:spPr>
          <a:xfrm flipH="1">
            <a:off x="2123728" y="2348880"/>
            <a:ext cx="1584176" cy="576064"/>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sp>
        <p:nvSpPr>
          <p:cNvPr id="11" name="円/楕円 10"/>
          <p:cNvSpPr/>
          <p:nvPr/>
        </p:nvSpPr>
        <p:spPr>
          <a:xfrm>
            <a:off x="5868144" y="2924944"/>
            <a:ext cx="2195736" cy="720080"/>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2013</a:t>
            </a:r>
            <a:endParaRPr kumimoji="1" lang="ja-JP" altLang="en-US" sz="1600" dirty="0"/>
          </a:p>
        </p:txBody>
      </p:sp>
      <p:cxnSp>
        <p:nvCxnSpPr>
          <p:cNvPr id="12" name="直線コネクタ 11"/>
          <p:cNvCxnSpPr>
            <a:stCxn id="4" idx="4"/>
            <a:endCxn id="6" idx="0"/>
          </p:cNvCxnSpPr>
          <p:nvPr/>
        </p:nvCxnSpPr>
        <p:spPr>
          <a:xfrm>
            <a:off x="3707904" y="2348880"/>
            <a:ext cx="809836" cy="576064"/>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cxnSp>
        <p:nvCxnSpPr>
          <p:cNvPr id="15" name="直線コネクタ 14"/>
          <p:cNvCxnSpPr>
            <a:stCxn id="4" idx="4"/>
            <a:endCxn id="11" idx="0"/>
          </p:cNvCxnSpPr>
          <p:nvPr/>
        </p:nvCxnSpPr>
        <p:spPr>
          <a:xfrm>
            <a:off x="3707904" y="2348880"/>
            <a:ext cx="3258108" cy="576064"/>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sp>
        <p:nvSpPr>
          <p:cNvPr id="28" name="円/楕円 27"/>
          <p:cNvSpPr/>
          <p:nvPr/>
        </p:nvSpPr>
        <p:spPr>
          <a:xfrm>
            <a:off x="2195736" y="3933056"/>
            <a:ext cx="3024336" cy="792088"/>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dirty="0"/>
              <a:t>LOD</a:t>
            </a:r>
            <a:r>
              <a:rPr lang="ja-JP" altLang="en-US" sz="1600" dirty="0"/>
              <a:t>による地域情報を活用した</a:t>
            </a:r>
            <a:r>
              <a:rPr lang="en-US" altLang="ja-JP" sz="1600" dirty="0"/>
              <a:t>…</a:t>
            </a:r>
            <a:endParaRPr kumimoji="1" lang="ja-JP" altLang="en-US" sz="1600" dirty="0"/>
          </a:p>
        </p:txBody>
      </p:sp>
      <p:sp>
        <p:nvSpPr>
          <p:cNvPr id="29" name="円/楕円 28"/>
          <p:cNvSpPr/>
          <p:nvPr/>
        </p:nvSpPr>
        <p:spPr>
          <a:xfrm>
            <a:off x="1763688" y="5301208"/>
            <a:ext cx="2016224" cy="720080"/>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加藤文彦</a:t>
            </a:r>
          </a:p>
        </p:txBody>
      </p:sp>
      <p:cxnSp>
        <p:nvCxnSpPr>
          <p:cNvPr id="31" name="直線コネクタ 30"/>
          <p:cNvCxnSpPr>
            <a:stCxn id="28" idx="4"/>
            <a:endCxn id="29" idx="0"/>
          </p:cNvCxnSpPr>
          <p:nvPr/>
        </p:nvCxnSpPr>
        <p:spPr>
          <a:xfrm flipH="1">
            <a:off x="2771800" y="4725144"/>
            <a:ext cx="936104" cy="576064"/>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cxnSp>
        <p:nvCxnSpPr>
          <p:cNvPr id="33" name="直線コネクタ 32"/>
          <p:cNvCxnSpPr>
            <a:stCxn id="28" idx="4"/>
            <a:endCxn id="30" idx="0"/>
          </p:cNvCxnSpPr>
          <p:nvPr/>
        </p:nvCxnSpPr>
        <p:spPr>
          <a:xfrm>
            <a:off x="3707904" y="4725144"/>
            <a:ext cx="630324" cy="576064"/>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cxnSp>
        <p:nvCxnSpPr>
          <p:cNvPr id="34" name="直線コネクタ 33"/>
          <p:cNvCxnSpPr>
            <a:stCxn id="28" idx="4"/>
            <a:endCxn id="32" idx="0"/>
          </p:cNvCxnSpPr>
          <p:nvPr/>
        </p:nvCxnSpPr>
        <p:spPr>
          <a:xfrm>
            <a:off x="3707904" y="4725144"/>
            <a:ext cx="4122204" cy="576064"/>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sp>
        <p:nvSpPr>
          <p:cNvPr id="35" name="円/楕円 34"/>
          <p:cNvSpPr/>
          <p:nvPr/>
        </p:nvSpPr>
        <p:spPr>
          <a:xfrm>
            <a:off x="179512" y="5301208"/>
            <a:ext cx="2016224" cy="720080"/>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松村冬子</a:t>
            </a:r>
            <a:endParaRPr kumimoji="1" lang="ja-JP" altLang="en-US" sz="1600" dirty="0"/>
          </a:p>
        </p:txBody>
      </p:sp>
      <p:cxnSp>
        <p:nvCxnSpPr>
          <p:cNvPr id="36" name="直線コネクタ 35"/>
          <p:cNvCxnSpPr>
            <a:stCxn id="28" idx="4"/>
            <a:endCxn id="35" idx="0"/>
          </p:cNvCxnSpPr>
          <p:nvPr/>
        </p:nvCxnSpPr>
        <p:spPr>
          <a:xfrm flipH="1">
            <a:off x="1187624" y="4725144"/>
            <a:ext cx="2520280" cy="576064"/>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a:stCxn id="28" idx="4"/>
            <a:endCxn id="43" idx="0"/>
          </p:cNvCxnSpPr>
          <p:nvPr/>
        </p:nvCxnSpPr>
        <p:spPr>
          <a:xfrm>
            <a:off x="3707904" y="4725144"/>
            <a:ext cx="2249996" cy="576064"/>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sp>
        <p:nvSpPr>
          <p:cNvPr id="47" name="正方形/長方形 46"/>
          <p:cNvSpPr/>
          <p:nvPr/>
        </p:nvSpPr>
        <p:spPr>
          <a:xfrm>
            <a:off x="1907704" y="2403212"/>
            <a:ext cx="595035" cy="338554"/>
          </a:xfrm>
          <a:prstGeom prst="rect">
            <a:avLst/>
          </a:prstGeom>
        </p:spPr>
        <p:txBody>
          <a:bodyPr wrap="none">
            <a:spAutoFit/>
          </a:bodyPr>
          <a:lstStyle/>
          <a:p>
            <a:r>
              <a:rPr lang="ja-JP" altLang="en-US" sz="1600" dirty="0"/>
              <a:t>著者</a:t>
            </a:r>
          </a:p>
        </p:txBody>
      </p:sp>
      <p:sp>
        <p:nvSpPr>
          <p:cNvPr id="48" name="正方形/長方形 47"/>
          <p:cNvSpPr/>
          <p:nvPr/>
        </p:nvSpPr>
        <p:spPr>
          <a:xfrm>
            <a:off x="3275856" y="2555612"/>
            <a:ext cx="800219" cy="338554"/>
          </a:xfrm>
          <a:prstGeom prst="rect">
            <a:avLst/>
          </a:prstGeom>
        </p:spPr>
        <p:txBody>
          <a:bodyPr wrap="none">
            <a:spAutoFit/>
          </a:bodyPr>
          <a:lstStyle/>
          <a:p>
            <a:r>
              <a:rPr lang="ja-JP" altLang="en-US" sz="1600" dirty="0"/>
              <a:t>掲載誌</a:t>
            </a:r>
          </a:p>
        </p:txBody>
      </p:sp>
      <p:sp>
        <p:nvSpPr>
          <p:cNvPr id="49" name="正方形/長方形 48"/>
          <p:cNvSpPr/>
          <p:nvPr/>
        </p:nvSpPr>
        <p:spPr>
          <a:xfrm>
            <a:off x="6588224" y="2403212"/>
            <a:ext cx="800219" cy="338554"/>
          </a:xfrm>
          <a:prstGeom prst="rect">
            <a:avLst/>
          </a:prstGeom>
        </p:spPr>
        <p:txBody>
          <a:bodyPr wrap="none">
            <a:spAutoFit/>
          </a:bodyPr>
          <a:lstStyle/>
          <a:p>
            <a:r>
              <a:rPr lang="ja-JP" altLang="en-US" sz="1600" dirty="0"/>
              <a:t>発行年</a:t>
            </a:r>
          </a:p>
        </p:txBody>
      </p:sp>
      <p:sp>
        <p:nvSpPr>
          <p:cNvPr id="50" name="正方形/長方形 49"/>
          <p:cNvSpPr/>
          <p:nvPr/>
        </p:nvSpPr>
        <p:spPr>
          <a:xfrm>
            <a:off x="1331640" y="4859868"/>
            <a:ext cx="595035" cy="338554"/>
          </a:xfrm>
          <a:prstGeom prst="rect">
            <a:avLst/>
          </a:prstGeom>
        </p:spPr>
        <p:txBody>
          <a:bodyPr wrap="none">
            <a:spAutoFit/>
          </a:bodyPr>
          <a:lstStyle/>
          <a:p>
            <a:r>
              <a:rPr lang="ja-JP" altLang="en-US" sz="1600" dirty="0"/>
              <a:t>著者</a:t>
            </a:r>
          </a:p>
        </p:txBody>
      </p:sp>
      <p:sp>
        <p:nvSpPr>
          <p:cNvPr id="51" name="正方形/長方形 50"/>
          <p:cNvSpPr/>
          <p:nvPr/>
        </p:nvSpPr>
        <p:spPr>
          <a:xfrm>
            <a:off x="2483768" y="4859868"/>
            <a:ext cx="595035" cy="338554"/>
          </a:xfrm>
          <a:prstGeom prst="rect">
            <a:avLst/>
          </a:prstGeom>
        </p:spPr>
        <p:txBody>
          <a:bodyPr wrap="none">
            <a:spAutoFit/>
          </a:bodyPr>
          <a:lstStyle/>
          <a:p>
            <a:r>
              <a:rPr lang="ja-JP" altLang="en-US" sz="1600" dirty="0"/>
              <a:t>著者</a:t>
            </a:r>
          </a:p>
        </p:txBody>
      </p:sp>
      <p:sp>
        <p:nvSpPr>
          <p:cNvPr id="52" name="正方形/長方形 51"/>
          <p:cNvSpPr/>
          <p:nvPr/>
        </p:nvSpPr>
        <p:spPr>
          <a:xfrm>
            <a:off x="3709645" y="4859868"/>
            <a:ext cx="595035" cy="338554"/>
          </a:xfrm>
          <a:prstGeom prst="rect">
            <a:avLst/>
          </a:prstGeom>
        </p:spPr>
        <p:txBody>
          <a:bodyPr wrap="none">
            <a:spAutoFit/>
          </a:bodyPr>
          <a:lstStyle/>
          <a:p>
            <a:r>
              <a:rPr lang="ja-JP" altLang="en-US" sz="1600" dirty="0"/>
              <a:t>著者</a:t>
            </a:r>
          </a:p>
        </p:txBody>
      </p:sp>
      <p:sp>
        <p:nvSpPr>
          <p:cNvPr id="53" name="正方形/長方形 52"/>
          <p:cNvSpPr/>
          <p:nvPr/>
        </p:nvSpPr>
        <p:spPr>
          <a:xfrm>
            <a:off x="4499992" y="4859868"/>
            <a:ext cx="595035" cy="338554"/>
          </a:xfrm>
          <a:prstGeom prst="rect">
            <a:avLst/>
          </a:prstGeom>
        </p:spPr>
        <p:txBody>
          <a:bodyPr wrap="none">
            <a:spAutoFit/>
          </a:bodyPr>
          <a:lstStyle/>
          <a:p>
            <a:r>
              <a:rPr lang="ja-JP" altLang="en-US" sz="1600" dirty="0"/>
              <a:t>著者</a:t>
            </a:r>
          </a:p>
        </p:txBody>
      </p:sp>
      <p:sp>
        <p:nvSpPr>
          <p:cNvPr id="54" name="正方形/長方形 53"/>
          <p:cNvSpPr/>
          <p:nvPr/>
        </p:nvSpPr>
        <p:spPr>
          <a:xfrm>
            <a:off x="6791181" y="4859868"/>
            <a:ext cx="800219" cy="338554"/>
          </a:xfrm>
          <a:prstGeom prst="rect">
            <a:avLst/>
          </a:prstGeom>
        </p:spPr>
        <p:txBody>
          <a:bodyPr wrap="none">
            <a:spAutoFit/>
          </a:bodyPr>
          <a:lstStyle/>
          <a:p>
            <a:r>
              <a:rPr lang="ja-JP" altLang="en-US" sz="1600" dirty="0"/>
              <a:t>掲載誌</a:t>
            </a:r>
          </a:p>
        </p:txBody>
      </p:sp>
    </p:spTree>
    <p:extLst>
      <p:ext uri="{BB962C8B-B14F-4D97-AF65-F5344CB8AC3E}">
        <p14:creationId xmlns:p14="http://schemas.microsoft.com/office/powerpoint/2010/main" val="1954849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データモデルの選択</a:t>
            </a:r>
          </a:p>
        </p:txBody>
      </p:sp>
      <p:sp>
        <p:nvSpPr>
          <p:cNvPr id="3" name="コンテンツ プレースホルダー 2"/>
          <p:cNvSpPr>
            <a:spLocks noGrp="1"/>
          </p:cNvSpPr>
          <p:nvPr>
            <p:ph idx="1"/>
          </p:nvPr>
        </p:nvSpPr>
        <p:spPr/>
        <p:txBody>
          <a:bodyPr>
            <a:noAutofit/>
          </a:bodyPr>
          <a:lstStyle/>
          <a:p>
            <a:r>
              <a:rPr kumimoji="1" lang="ja-JP" altLang="en-US" sz="2800" dirty="0"/>
              <a:t>もとの情報はどんなかたちをしているか</a:t>
            </a:r>
            <a:endParaRPr kumimoji="1" lang="en-US" altLang="ja-JP" sz="2800" dirty="0"/>
          </a:p>
          <a:p>
            <a:pPr lvl="1"/>
            <a:r>
              <a:rPr lang="ja-JP" altLang="en-US" sz="2800" dirty="0"/>
              <a:t>単純な情報をあえて高度に表現する必要はないが</a:t>
            </a:r>
            <a:r>
              <a:rPr lang="en-US" altLang="ja-JP" sz="2800" dirty="0"/>
              <a:t>…</a:t>
            </a:r>
            <a:endParaRPr kumimoji="1" lang="en-US" altLang="ja-JP" sz="2800" dirty="0"/>
          </a:p>
          <a:p>
            <a:r>
              <a:rPr lang="ja-JP" altLang="en-US" sz="2800" dirty="0"/>
              <a:t>トレードオフ</a:t>
            </a:r>
            <a:endParaRPr lang="en-US" altLang="ja-JP" sz="2800" dirty="0"/>
          </a:p>
          <a:p>
            <a:pPr lvl="1"/>
            <a:r>
              <a:rPr lang="ja-JP" altLang="en-US" sz="2800" dirty="0"/>
              <a:t>表現力の高いデータモデルの作成は「難しい」</a:t>
            </a:r>
            <a:endParaRPr lang="en-US" altLang="ja-JP" sz="2800" dirty="0"/>
          </a:p>
          <a:p>
            <a:pPr lvl="1"/>
            <a:r>
              <a:rPr kumimoji="1" lang="ja-JP" altLang="en-US" sz="2800" dirty="0"/>
              <a:t>次元を下げると解釈に必要な情報は失われていく</a:t>
            </a:r>
            <a:endParaRPr kumimoji="1" lang="en-US" altLang="ja-JP" sz="2800" dirty="0"/>
          </a:p>
          <a:p>
            <a:pPr lvl="2"/>
            <a:r>
              <a:rPr lang="ja-JP" altLang="en-US" sz="2800" dirty="0"/>
              <a:t>コミュニケーションで補う必要あり</a:t>
            </a:r>
            <a:endParaRPr lang="en-US" altLang="ja-JP" sz="2800" dirty="0"/>
          </a:p>
        </p:txBody>
      </p:sp>
    </p:spTree>
    <p:extLst>
      <p:ext uri="{BB962C8B-B14F-4D97-AF65-F5344CB8AC3E}">
        <p14:creationId xmlns:p14="http://schemas.microsoft.com/office/powerpoint/2010/main" val="1351829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表からグラフへ</a:t>
            </a:r>
          </a:p>
        </p:txBody>
      </p:sp>
      <p:pic>
        <p:nvPicPr>
          <p:cNvPr id="5" name="図 4"/>
          <p:cNvPicPr>
            <a:picLocks noChangeAspect="1"/>
          </p:cNvPicPr>
          <p:nvPr/>
        </p:nvPicPr>
        <p:blipFill>
          <a:blip r:embed="rId2"/>
          <a:stretch>
            <a:fillRect/>
          </a:stretch>
        </p:blipFill>
        <p:spPr>
          <a:xfrm>
            <a:off x="179512" y="1340768"/>
            <a:ext cx="8784976" cy="1084955"/>
          </a:xfrm>
          <a:prstGeom prst="rect">
            <a:avLst/>
          </a:prstGeom>
        </p:spPr>
      </p:pic>
      <p:pic>
        <p:nvPicPr>
          <p:cNvPr id="6" name="図 5" descr="スクリーンショット 2013-12-12 22.22.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7440"/>
            <a:ext cx="9144000" cy="3917904"/>
          </a:xfrm>
          <a:prstGeom prst="rect">
            <a:avLst/>
          </a:prstGeom>
        </p:spPr>
      </p:pic>
    </p:spTree>
    <p:extLst>
      <p:ext uri="{BB962C8B-B14F-4D97-AF65-F5344CB8AC3E}">
        <p14:creationId xmlns:p14="http://schemas.microsoft.com/office/powerpoint/2010/main" val="601864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59269"/>
            <a:ext cx="8534400" cy="584775"/>
          </a:xfrm>
        </p:spPr>
        <p:txBody>
          <a:bodyPr/>
          <a:lstStyle/>
          <a:p>
            <a:r>
              <a:rPr lang="ja-JP" altLang="en-US" sz="3200" dirty="0"/>
              <a:t>自己紹介</a:t>
            </a:r>
            <a:endParaRPr kumimoji="1" lang="ja-JP" altLang="en-US" sz="3200" dirty="0"/>
          </a:p>
        </p:txBody>
      </p:sp>
      <p:sp>
        <p:nvSpPr>
          <p:cNvPr id="3" name="コンテンツ プレースホルダー 2"/>
          <p:cNvSpPr>
            <a:spLocks noGrp="1"/>
          </p:cNvSpPr>
          <p:nvPr>
            <p:ph idx="1"/>
          </p:nvPr>
        </p:nvSpPr>
        <p:spPr>
          <a:xfrm>
            <a:off x="381000" y="1124744"/>
            <a:ext cx="8295456" cy="5428456"/>
          </a:xfrm>
        </p:spPr>
        <p:txBody>
          <a:bodyPr/>
          <a:lstStyle/>
          <a:p>
            <a:r>
              <a:rPr lang="ja-JP" altLang="en-US" sz="2000">
                <a:solidFill>
                  <a:srgbClr val="0070C0"/>
                </a:solidFill>
              </a:rPr>
              <a:t>学術情報流通・オープンサイエンス</a:t>
            </a:r>
            <a:endParaRPr lang="en-US" altLang="ja-JP" sz="2000" dirty="0">
              <a:solidFill>
                <a:srgbClr val="0070C0"/>
              </a:solidFill>
            </a:endParaRPr>
          </a:p>
          <a:p>
            <a:pPr lvl="1"/>
            <a:r>
              <a:rPr lang="ja-JP" altLang="en-US" sz="2000"/>
              <a:t>学術情報ナビゲータ</a:t>
            </a:r>
            <a:r>
              <a:rPr lang="en-US" altLang="ja-JP" sz="2000" dirty="0"/>
              <a:t> CiNii</a:t>
            </a:r>
          </a:p>
          <a:p>
            <a:pPr lvl="1"/>
            <a:r>
              <a:rPr lang="ja-JP" altLang="en-US" sz="2000"/>
              <a:t>目録所在情報サービス</a:t>
            </a:r>
            <a:r>
              <a:rPr lang="en-US" altLang="ja-JP" sz="2000" dirty="0"/>
              <a:t> NACSIS-CAT</a:t>
            </a:r>
          </a:p>
          <a:p>
            <a:pPr lvl="1"/>
            <a:r>
              <a:rPr lang="ja-JP" altLang="en-US" sz="2000"/>
              <a:t>機関リポジトリ</a:t>
            </a:r>
            <a:endParaRPr lang="en-US" altLang="ja-JP" sz="2000" dirty="0">
              <a:solidFill>
                <a:srgbClr val="0070C0"/>
              </a:solidFill>
            </a:endParaRPr>
          </a:p>
          <a:p>
            <a:r>
              <a:rPr lang="ja-JP" altLang="en-US" sz="2000">
                <a:solidFill>
                  <a:srgbClr val="0070C0"/>
                </a:solidFill>
              </a:rPr>
              <a:t>ウェブ</a:t>
            </a:r>
            <a:r>
              <a:rPr lang="ja-JP" altLang="en-US" sz="2000" dirty="0">
                <a:solidFill>
                  <a:srgbClr val="0070C0"/>
                </a:solidFill>
              </a:rPr>
              <a:t>情報学</a:t>
            </a:r>
            <a:endParaRPr lang="en-US" altLang="ja-JP" sz="2000" dirty="0">
              <a:solidFill>
                <a:srgbClr val="0070C0"/>
              </a:solidFill>
            </a:endParaRPr>
          </a:p>
          <a:p>
            <a:pPr lvl="1"/>
            <a:r>
              <a:rPr lang="ja-JP" altLang="en-US" sz="2000" dirty="0"/>
              <a:t>セマンティックウェブ・</a:t>
            </a:r>
            <a:r>
              <a:rPr lang="en-US" altLang="ja-JP" sz="2000" dirty="0"/>
              <a:t>Linked Open Data</a:t>
            </a:r>
            <a:r>
              <a:rPr lang="ja-JP" altLang="en-US" sz="2000" dirty="0"/>
              <a:t>（</a:t>
            </a:r>
            <a:r>
              <a:rPr lang="en-US" altLang="ja-JP" sz="2000" dirty="0"/>
              <a:t>LOD</a:t>
            </a:r>
            <a:r>
              <a:rPr lang="ja-JP" altLang="en-US" sz="2000" dirty="0"/>
              <a:t>）</a:t>
            </a:r>
            <a:endParaRPr lang="en-US" altLang="ja-JP" sz="2000" dirty="0"/>
          </a:p>
          <a:p>
            <a:pPr lvl="1"/>
            <a:r>
              <a:rPr lang="ja-JP" altLang="en-US" sz="2000" dirty="0"/>
              <a:t>ソーシャルメディア・集合知</a:t>
            </a:r>
            <a:endParaRPr lang="en-US" altLang="ja-JP" sz="2000" dirty="0">
              <a:solidFill>
                <a:srgbClr val="0000FF"/>
              </a:solidFill>
            </a:endParaRPr>
          </a:p>
          <a:p>
            <a:r>
              <a:rPr lang="ja-JP" altLang="en-US" sz="2000">
                <a:solidFill>
                  <a:srgbClr val="0070C0"/>
                </a:solidFill>
              </a:rPr>
              <a:t>公共</a:t>
            </a:r>
            <a:r>
              <a:rPr lang="ja-JP" altLang="en-US" sz="2000" dirty="0">
                <a:solidFill>
                  <a:srgbClr val="0070C0"/>
                </a:solidFill>
              </a:rPr>
              <a:t>オープンデータ</a:t>
            </a:r>
            <a:endParaRPr lang="en-US" altLang="ja-JP" sz="2000" dirty="0">
              <a:solidFill>
                <a:srgbClr val="0070C0"/>
              </a:solidFill>
            </a:endParaRPr>
          </a:p>
          <a:p>
            <a:pPr lvl="1"/>
            <a:r>
              <a:rPr lang="en-US" altLang="ja-JP" sz="2000" dirty="0"/>
              <a:t>IT</a:t>
            </a:r>
            <a:r>
              <a:rPr lang="ja-JP" altLang="en-US" sz="2000"/>
              <a:t>戦略本部</a:t>
            </a:r>
            <a:r>
              <a:rPr lang="en-US" altLang="ja-JP" sz="2000" dirty="0"/>
              <a:t> </a:t>
            </a:r>
            <a:r>
              <a:rPr lang="ja-JP" altLang="en-US" sz="2000"/>
              <a:t>官民データ活用推進基本計画実行委員会</a:t>
            </a:r>
            <a:r>
              <a:rPr lang="en-US" altLang="ja-JP" sz="2000" dirty="0"/>
              <a:t> </a:t>
            </a:r>
            <a:r>
              <a:rPr lang="ja-JP" altLang="en-US" sz="2000"/>
              <a:t>オープンデータ</a:t>
            </a:r>
            <a:r>
              <a:rPr lang="en-US" altLang="ja-JP" sz="2000" dirty="0"/>
              <a:t>WG</a:t>
            </a:r>
          </a:p>
          <a:p>
            <a:pPr lvl="1"/>
            <a:r>
              <a:rPr lang="ja-JP" altLang="en-US" sz="2000"/>
              <a:t>オープン</a:t>
            </a:r>
            <a:r>
              <a:rPr lang="ja-JP" altLang="en-US" sz="2000" dirty="0"/>
              <a:t>＆ビッグデータ・地方創生</a:t>
            </a:r>
            <a:r>
              <a:rPr lang="ja-JP" altLang="en-US" sz="2000"/>
              <a:t>推進機構</a:t>
            </a:r>
            <a:r>
              <a:rPr lang="en-US" altLang="ja-JP" sz="2000" dirty="0"/>
              <a:t> </a:t>
            </a:r>
            <a:r>
              <a:rPr lang="ja-JP" altLang="en-US" sz="2000"/>
              <a:t>利</a:t>
            </a:r>
            <a:r>
              <a:rPr lang="ja-JP" altLang="en-US" sz="2000" dirty="0"/>
              <a:t>活用・普及委員会</a:t>
            </a:r>
            <a:endParaRPr lang="en-US" altLang="ja-JP" sz="2000" dirty="0"/>
          </a:p>
          <a:p>
            <a:pPr lvl="1"/>
            <a:r>
              <a:rPr lang="en-US" altLang="ja-JP" sz="2000" dirty="0"/>
              <a:t>NPO</a:t>
            </a:r>
            <a:r>
              <a:rPr lang="ja-JP" altLang="en-US" sz="2000" dirty="0"/>
              <a:t>リンクト・オープン・データ</a:t>
            </a:r>
            <a:r>
              <a:rPr lang="ja-JP" altLang="en-US" sz="2000"/>
              <a:t>・イニシアティブ</a:t>
            </a:r>
            <a:endParaRPr lang="en-US" altLang="ja-JP" sz="2000" dirty="0"/>
          </a:p>
        </p:txBody>
      </p:sp>
    </p:spTree>
    <p:extLst>
      <p:ext uri="{BB962C8B-B14F-4D97-AF65-F5344CB8AC3E}">
        <p14:creationId xmlns:p14="http://schemas.microsoft.com/office/powerpoint/2010/main" val="2222479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シンタックス</a:t>
            </a:r>
          </a:p>
        </p:txBody>
      </p:sp>
      <p:sp>
        <p:nvSpPr>
          <p:cNvPr id="3" name="コンテンツ プレースホルダー 2"/>
          <p:cNvSpPr>
            <a:spLocks noGrp="1"/>
          </p:cNvSpPr>
          <p:nvPr>
            <p:ph idx="1"/>
          </p:nvPr>
        </p:nvSpPr>
        <p:spPr/>
        <p:txBody>
          <a:bodyPr>
            <a:normAutofit fontScale="85000" lnSpcReduction="20000"/>
          </a:bodyPr>
          <a:lstStyle/>
          <a:p>
            <a:r>
              <a:rPr kumimoji="1" lang="ja-JP" altLang="en-US" dirty="0"/>
              <a:t>特定のデータモデルを（コンピュータ向けに）表現するためのルール</a:t>
            </a:r>
            <a:endParaRPr kumimoji="1" lang="en-US" altLang="ja-JP" dirty="0"/>
          </a:p>
          <a:p>
            <a:pPr lvl="1"/>
            <a:r>
              <a:rPr lang="ja-JP" altLang="en-US" dirty="0"/>
              <a:t>順序・区切り記号・</a:t>
            </a:r>
            <a:r>
              <a:rPr kumimoji="1" lang="ja-JP" altLang="en-US" dirty="0"/>
              <a:t>前書き・後書きなど</a:t>
            </a:r>
          </a:p>
          <a:p>
            <a:r>
              <a:rPr kumimoji="1" lang="en-US" altLang="ja-JP" dirty="0"/>
              <a:t>CSV</a:t>
            </a:r>
          </a:p>
          <a:p>
            <a:pPr lvl="1"/>
            <a:r>
              <a:rPr kumimoji="1" lang="ja-JP" altLang="en-US" dirty="0">
                <a:solidFill>
                  <a:srgbClr val="FF0000"/>
                </a:solidFill>
              </a:rPr>
              <a:t>表形式のデータモデル</a:t>
            </a:r>
            <a:r>
              <a:rPr kumimoji="1" lang="ja-JP" altLang="en-US" dirty="0"/>
              <a:t>を</a:t>
            </a:r>
            <a:r>
              <a:rPr kumimoji="1" lang="ja-JP" altLang="en-US" dirty="0">
                <a:solidFill>
                  <a:srgbClr val="3366FF"/>
                </a:solidFill>
              </a:rPr>
              <a:t>カンマ区切りテキスト</a:t>
            </a:r>
            <a:r>
              <a:rPr kumimoji="1" lang="ja-JP" altLang="en-US" dirty="0"/>
              <a:t>で</a:t>
            </a:r>
            <a:endParaRPr kumimoji="1" lang="en-US" altLang="ja-JP" dirty="0"/>
          </a:p>
          <a:p>
            <a:r>
              <a:rPr lang="en-US" altLang="ja-JP" dirty="0"/>
              <a:t>XML</a:t>
            </a:r>
          </a:p>
          <a:p>
            <a:pPr lvl="1"/>
            <a:r>
              <a:rPr lang="ja-JP" altLang="en-US" dirty="0">
                <a:solidFill>
                  <a:srgbClr val="FF0000"/>
                </a:solidFill>
              </a:rPr>
              <a:t>ツリー形式のデータモデル</a:t>
            </a:r>
            <a:r>
              <a:rPr lang="ja-JP" altLang="en-US" dirty="0"/>
              <a:t>を</a:t>
            </a:r>
            <a:r>
              <a:rPr lang="ja-JP" altLang="en-US" dirty="0">
                <a:solidFill>
                  <a:srgbClr val="3366FF"/>
                </a:solidFill>
              </a:rPr>
              <a:t>タグの入れ子</a:t>
            </a:r>
            <a:r>
              <a:rPr lang="ja-JP" altLang="en-US" dirty="0"/>
              <a:t>で</a:t>
            </a:r>
            <a:endParaRPr lang="en-US" altLang="ja-JP" dirty="0"/>
          </a:p>
          <a:p>
            <a:r>
              <a:rPr kumimoji="1" lang="en-US" altLang="ja-JP" dirty="0"/>
              <a:t>JSON</a:t>
            </a:r>
          </a:p>
          <a:p>
            <a:pPr lvl="1"/>
            <a:r>
              <a:rPr lang="ja-JP" altLang="en-US" dirty="0">
                <a:solidFill>
                  <a:srgbClr val="FF0000"/>
                </a:solidFill>
              </a:rPr>
              <a:t>ツリー形式のデータモデル</a:t>
            </a:r>
            <a:r>
              <a:rPr lang="ja-JP" altLang="en-US" dirty="0"/>
              <a:t>を</a:t>
            </a:r>
            <a:r>
              <a:rPr lang="en-US" altLang="ja-JP" dirty="0">
                <a:solidFill>
                  <a:srgbClr val="3366FF"/>
                </a:solidFill>
              </a:rPr>
              <a:t>JavaScript</a:t>
            </a:r>
            <a:r>
              <a:rPr lang="ja-JP" altLang="en-US" dirty="0">
                <a:solidFill>
                  <a:srgbClr val="3366FF"/>
                </a:solidFill>
              </a:rPr>
              <a:t>形式</a:t>
            </a:r>
            <a:r>
              <a:rPr lang="ja-JP" altLang="en-US" dirty="0"/>
              <a:t>で</a:t>
            </a:r>
            <a:endParaRPr lang="en-US" altLang="ja-JP" dirty="0"/>
          </a:p>
          <a:p>
            <a:r>
              <a:rPr kumimoji="1" lang="en-US" altLang="ja-JP" dirty="0"/>
              <a:t>RDF/XML</a:t>
            </a:r>
          </a:p>
          <a:p>
            <a:pPr lvl="1"/>
            <a:r>
              <a:rPr lang="ja-JP" altLang="en-US" dirty="0">
                <a:solidFill>
                  <a:srgbClr val="FF0000"/>
                </a:solidFill>
              </a:rPr>
              <a:t>グラフ形式のデータモデル</a:t>
            </a:r>
            <a:r>
              <a:rPr lang="ja-JP" altLang="en-US" dirty="0"/>
              <a:t>を</a:t>
            </a:r>
            <a:r>
              <a:rPr lang="ja-JP" altLang="en-US" dirty="0">
                <a:solidFill>
                  <a:srgbClr val="3366FF"/>
                </a:solidFill>
              </a:rPr>
              <a:t>タグの入れ子</a:t>
            </a:r>
            <a:r>
              <a:rPr lang="ja-JP" altLang="en-US" dirty="0"/>
              <a:t>で</a:t>
            </a:r>
            <a:endParaRPr kumimoji="1" lang="en-US" altLang="ja-JP" dirty="0"/>
          </a:p>
        </p:txBody>
      </p:sp>
    </p:spTree>
    <p:extLst>
      <p:ext uri="{BB962C8B-B14F-4D97-AF65-F5344CB8AC3E}">
        <p14:creationId xmlns:p14="http://schemas.microsoft.com/office/powerpoint/2010/main" val="3887384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構造化のよしあし</a:t>
            </a:r>
          </a:p>
        </p:txBody>
      </p:sp>
      <p:sp>
        <p:nvSpPr>
          <p:cNvPr id="3" name="コンテンツ プレースホルダー 2"/>
          <p:cNvSpPr>
            <a:spLocks noGrp="1"/>
          </p:cNvSpPr>
          <p:nvPr>
            <p:ph idx="1"/>
          </p:nvPr>
        </p:nvSpPr>
        <p:spPr/>
        <p:txBody>
          <a:bodyPr>
            <a:normAutofit/>
          </a:bodyPr>
          <a:lstStyle/>
          <a:p>
            <a:r>
              <a:rPr kumimoji="1" lang="ja-JP" altLang="en-US" sz="2800" dirty="0"/>
              <a:t>途中でルールを変えない！</a:t>
            </a:r>
            <a:endParaRPr kumimoji="1" lang="en-US" altLang="ja-JP" sz="2800" dirty="0"/>
          </a:p>
          <a:p>
            <a:pPr lvl="1"/>
            <a:r>
              <a:rPr lang="ja-JP" altLang="en-US" sz="2800" dirty="0"/>
              <a:t>ルールの変更を検知するのが大変</a:t>
            </a:r>
            <a:endParaRPr lang="en-US" altLang="ja-JP" sz="2800" dirty="0"/>
          </a:p>
          <a:p>
            <a:pPr lvl="1"/>
            <a:r>
              <a:rPr kumimoji="1" lang="ja-JP" altLang="en-US" sz="2800" dirty="0"/>
              <a:t>複数のルールに逐一対応するのが大変</a:t>
            </a:r>
            <a:endParaRPr kumimoji="1" lang="en-US" altLang="ja-JP" sz="2800" dirty="0"/>
          </a:p>
          <a:p>
            <a:r>
              <a:rPr lang="ja-JP" altLang="en-US" sz="2800" dirty="0"/>
              <a:t>「ネ申（かみ）</a:t>
            </a:r>
            <a:r>
              <a:rPr lang="en-US" altLang="ja-JP" sz="2800" dirty="0"/>
              <a:t>Excel</a:t>
            </a:r>
            <a:r>
              <a:rPr lang="ja-JP" altLang="en-US" sz="2800" dirty="0"/>
              <a:t>」問題</a:t>
            </a:r>
            <a:endParaRPr lang="en-US" altLang="ja-JP" sz="2800" dirty="0"/>
          </a:p>
          <a:p>
            <a:pPr lvl="1"/>
            <a:r>
              <a:rPr lang="ja-JP" altLang="en-US" sz="2800" dirty="0"/>
              <a:t>人間のための構造化とコンピュータのための構造化の方向性が異なる</a:t>
            </a:r>
            <a:endParaRPr lang="en-US" altLang="ja-JP" sz="2800" dirty="0"/>
          </a:p>
          <a:p>
            <a:pPr lvl="2"/>
            <a:r>
              <a:rPr kumimoji="1" lang="en-US" altLang="ja-JP" sz="2800" dirty="0"/>
              <a:t>A4</a:t>
            </a:r>
            <a:r>
              <a:rPr kumimoji="1" lang="ja-JP" altLang="en-US" sz="2800" dirty="0"/>
              <a:t>一枚に収めるための努力が裏目に出る例</a:t>
            </a:r>
            <a:endParaRPr kumimoji="1" lang="en-US" altLang="ja-JP" sz="2800" dirty="0"/>
          </a:p>
          <a:p>
            <a:pPr lvl="2"/>
            <a:endParaRPr kumimoji="1" lang="ja-JP" altLang="en-US" sz="2800" dirty="0"/>
          </a:p>
        </p:txBody>
      </p:sp>
    </p:spTree>
    <p:extLst>
      <p:ext uri="{BB962C8B-B14F-4D97-AF65-F5344CB8AC3E}">
        <p14:creationId xmlns:p14="http://schemas.microsoft.com/office/powerpoint/2010/main" val="3570536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6804248" y="6309320"/>
            <a:ext cx="2339752" cy="79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 name="図 3" descr="スクリーンショット 2013-11-08 14.25.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83" y="332656"/>
            <a:ext cx="8876313" cy="6120680"/>
          </a:xfrm>
          <a:prstGeom prst="rect">
            <a:avLst/>
          </a:prstGeom>
        </p:spPr>
      </p:pic>
    </p:spTree>
    <p:extLst>
      <p:ext uri="{BB962C8B-B14F-4D97-AF65-F5344CB8AC3E}">
        <p14:creationId xmlns:p14="http://schemas.microsoft.com/office/powerpoint/2010/main" val="3175699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コンピュータと「ネ申</a:t>
            </a:r>
            <a:r>
              <a:rPr kumimoji="1" lang="en-US" altLang="ja-JP" dirty="0"/>
              <a:t>Excel</a:t>
            </a:r>
            <a:r>
              <a:rPr kumimoji="1" lang="ja-JP" altLang="en-US" dirty="0"/>
              <a:t>」</a:t>
            </a:r>
          </a:p>
        </p:txBody>
      </p:sp>
      <p:sp>
        <p:nvSpPr>
          <p:cNvPr id="3" name="コンテンツ プレースホルダー 2"/>
          <p:cNvSpPr>
            <a:spLocks noGrp="1"/>
          </p:cNvSpPr>
          <p:nvPr>
            <p:ph idx="1"/>
          </p:nvPr>
        </p:nvSpPr>
        <p:spPr/>
        <p:txBody>
          <a:bodyPr>
            <a:noAutofit/>
          </a:bodyPr>
          <a:lstStyle/>
          <a:p>
            <a:r>
              <a:rPr lang="ja-JP" altLang="en-US" sz="2400" dirty="0"/>
              <a:t>異なるデータが混ざっている</a:t>
            </a:r>
            <a:endParaRPr lang="en-US" altLang="ja-JP" sz="2400" dirty="0"/>
          </a:p>
          <a:p>
            <a:pPr lvl="1"/>
            <a:r>
              <a:rPr lang="ja-JP" altLang="en-US" sz="2400" dirty="0"/>
              <a:t>年度ごと・事業所規模ごと</a:t>
            </a:r>
            <a:endParaRPr lang="en-US" altLang="ja-JP" sz="2400" dirty="0"/>
          </a:p>
          <a:p>
            <a:pPr marL="457200" lvl="1" indent="0">
              <a:buNone/>
            </a:pPr>
            <a:r>
              <a:rPr kumimoji="1" lang="en-US" altLang="ja-JP" sz="2400" dirty="0">
                <a:solidFill>
                  <a:srgbClr val="FF0000"/>
                </a:solidFill>
              </a:rPr>
              <a:t>→</a:t>
            </a:r>
            <a:r>
              <a:rPr kumimoji="1" lang="ja-JP" altLang="en-US" sz="2400" dirty="0">
                <a:solidFill>
                  <a:srgbClr val="FF0000"/>
                </a:solidFill>
              </a:rPr>
              <a:t>別のデータに分ける</a:t>
            </a:r>
            <a:endParaRPr kumimoji="1" lang="en-US" altLang="ja-JP" sz="2400" dirty="0">
              <a:solidFill>
                <a:srgbClr val="FF0000"/>
              </a:solidFill>
            </a:endParaRPr>
          </a:p>
          <a:p>
            <a:r>
              <a:rPr kumimoji="1" lang="ja-JP" altLang="en-US" sz="2400" dirty="0"/>
              <a:t>表記の省略</a:t>
            </a:r>
            <a:endParaRPr kumimoji="1" lang="en-US" altLang="ja-JP" sz="2400" dirty="0"/>
          </a:p>
          <a:p>
            <a:pPr lvl="1"/>
            <a:r>
              <a:rPr lang="ja-JP" altLang="en-US" sz="2400" dirty="0"/>
              <a:t>平成</a:t>
            </a:r>
            <a:r>
              <a:rPr lang="en-US" altLang="ja-JP" sz="2400" dirty="0"/>
              <a:t>18</a:t>
            </a:r>
            <a:r>
              <a:rPr lang="ja-JP" altLang="en-US" sz="2400" dirty="0"/>
              <a:t>年度・</a:t>
            </a:r>
            <a:r>
              <a:rPr lang="en-US" altLang="ja-JP" sz="2400" dirty="0"/>
              <a:t>19</a:t>
            </a:r>
            <a:r>
              <a:rPr lang="ja-JP" altLang="en-US" sz="2400" dirty="0"/>
              <a:t>・</a:t>
            </a:r>
            <a:r>
              <a:rPr lang="en-US" altLang="ja-JP" sz="2400" dirty="0"/>
              <a:t>20</a:t>
            </a:r>
            <a:r>
              <a:rPr lang="ja-JP" altLang="en-US" sz="2400" dirty="0"/>
              <a:t>・</a:t>
            </a:r>
            <a:r>
              <a:rPr lang="en-US" altLang="ja-JP" sz="2400" dirty="0"/>
              <a:t>21…</a:t>
            </a:r>
          </a:p>
          <a:p>
            <a:pPr marL="457200" lvl="1" indent="0">
              <a:buNone/>
            </a:pPr>
            <a:r>
              <a:rPr kumimoji="1" lang="en-US" altLang="ja-JP" sz="2400" dirty="0">
                <a:solidFill>
                  <a:srgbClr val="FF0000"/>
                </a:solidFill>
              </a:rPr>
              <a:t>→</a:t>
            </a:r>
            <a:r>
              <a:rPr kumimoji="1" lang="ja-JP" altLang="en-US" sz="2400" dirty="0">
                <a:solidFill>
                  <a:srgbClr val="FF0000"/>
                </a:solidFill>
              </a:rPr>
              <a:t>ちゃんと書く</a:t>
            </a:r>
            <a:endParaRPr kumimoji="1" lang="en-US" altLang="ja-JP" sz="2400" dirty="0">
              <a:solidFill>
                <a:srgbClr val="FF0000"/>
              </a:solidFill>
            </a:endParaRPr>
          </a:p>
          <a:p>
            <a:r>
              <a:rPr lang="ja-JP" altLang="en-US" sz="2400" dirty="0"/>
              <a:t>単位</a:t>
            </a:r>
            <a:endParaRPr lang="en-US" altLang="ja-JP" sz="2400" dirty="0"/>
          </a:p>
          <a:p>
            <a:pPr lvl="1"/>
            <a:r>
              <a:rPr lang="ja-JP" altLang="en-US" sz="2400" dirty="0"/>
              <a:t>千人・人</a:t>
            </a:r>
            <a:endParaRPr lang="en-US" altLang="ja-JP" sz="2400" dirty="0"/>
          </a:p>
          <a:p>
            <a:pPr marL="457200" lvl="1" indent="0">
              <a:buNone/>
            </a:pPr>
            <a:r>
              <a:rPr lang="en-US" altLang="ja-JP" sz="2400" dirty="0">
                <a:solidFill>
                  <a:srgbClr val="FF0000"/>
                </a:solidFill>
              </a:rPr>
              <a:t>→</a:t>
            </a:r>
            <a:r>
              <a:rPr lang="ja-JP" altLang="en-US" sz="2400" dirty="0">
                <a:solidFill>
                  <a:srgbClr val="FF0000"/>
                </a:solidFill>
              </a:rPr>
              <a:t>統一する・開く</a:t>
            </a:r>
            <a:endParaRPr lang="en-US" altLang="ja-JP" sz="2400" dirty="0">
              <a:solidFill>
                <a:srgbClr val="FF0000"/>
              </a:solidFill>
            </a:endParaRPr>
          </a:p>
          <a:p>
            <a:r>
              <a:rPr kumimoji="1" lang="ja-JP" altLang="en-US" sz="2400" dirty="0"/>
              <a:t>平均</a:t>
            </a:r>
            <a:r>
              <a:rPr lang="ja-JP" altLang="en-US" sz="2400" dirty="0"/>
              <a:t>は必要？</a:t>
            </a:r>
            <a:endParaRPr kumimoji="1" lang="en-US" altLang="ja-JP" sz="2400" dirty="0"/>
          </a:p>
        </p:txBody>
      </p:sp>
    </p:spTree>
    <p:extLst>
      <p:ext uri="{BB962C8B-B14F-4D97-AF65-F5344CB8AC3E}">
        <p14:creationId xmlns:p14="http://schemas.microsoft.com/office/powerpoint/2010/main" val="554754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情報の「なかみ」</a:t>
            </a:r>
          </a:p>
        </p:txBody>
      </p:sp>
      <p:sp>
        <p:nvSpPr>
          <p:cNvPr id="3" name="コンテンツ プレースホルダー 2"/>
          <p:cNvSpPr>
            <a:spLocks noGrp="1"/>
          </p:cNvSpPr>
          <p:nvPr>
            <p:ph idx="1"/>
          </p:nvPr>
        </p:nvSpPr>
        <p:spPr/>
        <p:txBody>
          <a:bodyPr>
            <a:noAutofit/>
          </a:bodyPr>
          <a:lstStyle/>
          <a:p>
            <a:r>
              <a:rPr lang="ja-JP" altLang="en-US" sz="2800" dirty="0"/>
              <a:t>同音異義語と同義語</a:t>
            </a:r>
            <a:endParaRPr lang="en-US" altLang="ja-JP" sz="2800" dirty="0"/>
          </a:p>
          <a:p>
            <a:pPr lvl="1"/>
            <a:r>
              <a:rPr kumimoji="1" lang="en-US" altLang="ja-JP" sz="2800" dirty="0"/>
              <a:t>Apple</a:t>
            </a:r>
            <a:r>
              <a:rPr kumimoji="1" lang="ja-JP" altLang="en-US" sz="2800" dirty="0"/>
              <a:t>は</a:t>
            </a:r>
            <a:r>
              <a:rPr kumimoji="1" lang="ja-JP" altLang="en-US" sz="2800" dirty="0">
                <a:solidFill>
                  <a:srgbClr val="FF0000"/>
                </a:solidFill>
              </a:rPr>
              <a:t>果物？</a:t>
            </a:r>
            <a:r>
              <a:rPr lang="ja-JP" altLang="en-US" sz="2800" dirty="0">
                <a:solidFill>
                  <a:srgbClr val="008000"/>
                </a:solidFill>
              </a:rPr>
              <a:t>コンピュータ会社？</a:t>
            </a:r>
            <a:r>
              <a:rPr kumimoji="1" lang="ja-JP" altLang="en-US" sz="2800" dirty="0">
                <a:solidFill>
                  <a:srgbClr val="3366FF"/>
                </a:solidFill>
              </a:rPr>
              <a:t>レコード会社？</a:t>
            </a:r>
            <a:endParaRPr kumimoji="1" lang="en-US" altLang="ja-JP" sz="2800" dirty="0">
              <a:solidFill>
                <a:srgbClr val="3366FF"/>
              </a:solidFill>
            </a:endParaRPr>
          </a:p>
          <a:p>
            <a:pPr lvl="1"/>
            <a:r>
              <a:rPr kumimoji="1" lang="ja-JP" altLang="en-US" sz="2800" dirty="0">
                <a:solidFill>
                  <a:srgbClr val="FF0000"/>
                </a:solidFill>
              </a:rPr>
              <a:t>価格</a:t>
            </a:r>
            <a:r>
              <a:rPr kumimoji="1" lang="ja-JP" altLang="en-US" sz="2800" dirty="0"/>
              <a:t>と</a:t>
            </a:r>
            <a:r>
              <a:rPr kumimoji="1" lang="ja-JP" altLang="en-US" sz="2800" dirty="0">
                <a:solidFill>
                  <a:srgbClr val="008000"/>
                </a:solidFill>
              </a:rPr>
              <a:t>値段</a:t>
            </a:r>
            <a:r>
              <a:rPr kumimoji="1" lang="ja-JP" altLang="en-US" sz="2800" dirty="0"/>
              <a:t>と</a:t>
            </a:r>
            <a:r>
              <a:rPr kumimoji="1" lang="en-US" altLang="ja-JP" sz="2800" dirty="0">
                <a:solidFill>
                  <a:srgbClr val="3366FF"/>
                </a:solidFill>
              </a:rPr>
              <a:t>Price</a:t>
            </a:r>
            <a:r>
              <a:rPr kumimoji="1" lang="ja-JP" altLang="en-US" sz="2800" dirty="0"/>
              <a:t>は同じ意味？</a:t>
            </a:r>
          </a:p>
          <a:p>
            <a:r>
              <a:rPr lang="ja-JP" altLang="en-US" sz="2800" dirty="0"/>
              <a:t>概念と個物</a:t>
            </a:r>
            <a:endParaRPr lang="en-US" altLang="ja-JP" sz="2800" dirty="0"/>
          </a:p>
          <a:p>
            <a:pPr lvl="1"/>
            <a:r>
              <a:rPr kumimoji="1" lang="ja-JP" altLang="en-US" sz="2800" dirty="0"/>
              <a:t>吾輩は猫である</a:t>
            </a:r>
            <a:r>
              <a:rPr kumimoji="1" lang="en-US" altLang="ja-JP" sz="2800" dirty="0"/>
              <a:t>→</a:t>
            </a:r>
            <a:r>
              <a:rPr lang="ja-JP" altLang="en-US" sz="2800" dirty="0"/>
              <a:t>吾輩</a:t>
            </a:r>
            <a:r>
              <a:rPr lang="en-US" altLang="ja-JP" sz="2800" dirty="0"/>
              <a:t> is a </a:t>
            </a:r>
            <a:r>
              <a:rPr lang="ja-JP" altLang="en-US" sz="2800" dirty="0"/>
              <a:t>猫</a:t>
            </a:r>
            <a:endParaRPr lang="en-US" altLang="ja-JP" sz="2800" dirty="0"/>
          </a:p>
          <a:p>
            <a:pPr lvl="1"/>
            <a:r>
              <a:rPr kumimoji="1" lang="ja-JP" altLang="en-US" sz="2800" dirty="0"/>
              <a:t>吾輩は個物（インスタンス）</a:t>
            </a:r>
            <a:endParaRPr kumimoji="1" lang="en-US" altLang="ja-JP" sz="2800" dirty="0"/>
          </a:p>
          <a:p>
            <a:pPr lvl="1"/>
            <a:r>
              <a:rPr lang="ja-JP" altLang="en-US" sz="2800" dirty="0"/>
              <a:t>猫</a:t>
            </a:r>
            <a:r>
              <a:rPr lang="ja-JP" altLang="en-US" sz="2800" dirty="0">
                <a:sym typeface="Wingdings"/>
              </a:rPr>
              <a:t>は概念（</a:t>
            </a:r>
            <a:r>
              <a:rPr lang="ja-JP" altLang="en-US" sz="2800" dirty="0"/>
              <a:t>クラス）</a:t>
            </a:r>
            <a:endParaRPr kumimoji="1" lang="en-US" altLang="ja-JP" sz="2800" dirty="0"/>
          </a:p>
        </p:txBody>
      </p:sp>
    </p:spTree>
    <p:extLst>
      <p:ext uri="{BB962C8B-B14F-4D97-AF65-F5344CB8AC3E}">
        <p14:creationId xmlns:p14="http://schemas.microsoft.com/office/powerpoint/2010/main" val="3715757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情報の「なかみ」</a:t>
            </a:r>
          </a:p>
        </p:txBody>
      </p:sp>
      <p:sp>
        <p:nvSpPr>
          <p:cNvPr id="3" name="コンテンツ プレースホルダー 2"/>
          <p:cNvSpPr>
            <a:spLocks noGrp="1"/>
          </p:cNvSpPr>
          <p:nvPr>
            <p:ph idx="1"/>
          </p:nvPr>
        </p:nvSpPr>
        <p:spPr/>
        <p:txBody>
          <a:bodyPr>
            <a:noAutofit/>
          </a:bodyPr>
          <a:lstStyle/>
          <a:p>
            <a:r>
              <a:rPr lang="ja-JP" altLang="en-US" sz="2800" dirty="0"/>
              <a:t>階層関係</a:t>
            </a:r>
            <a:endParaRPr kumimoji="1" lang="en-US" altLang="ja-JP" sz="2800" dirty="0"/>
          </a:p>
          <a:p>
            <a:pPr lvl="1"/>
            <a:r>
              <a:rPr kumimoji="1" lang="ja-JP" altLang="en-US" sz="2800" dirty="0">
                <a:solidFill>
                  <a:srgbClr val="FF0000"/>
                </a:solidFill>
              </a:rPr>
              <a:t>真核生物</a:t>
            </a:r>
            <a:r>
              <a:rPr kumimoji="1" lang="ja-JP" altLang="en-US" sz="2800" dirty="0">
                <a:solidFill>
                  <a:srgbClr val="008000"/>
                </a:solidFill>
              </a:rPr>
              <a:t>脊索動物門</a:t>
            </a:r>
            <a:r>
              <a:rPr kumimoji="1" lang="ja-JP" altLang="en-US" sz="2800" dirty="0">
                <a:solidFill>
                  <a:srgbClr val="3366FF"/>
                </a:solidFill>
              </a:rPr>
              <a:t>哺乳綱</a:t>
            </a:r>
            <a:r>
              <a:rPr kumimoji="1" lang="ja-JP" altLang="en-US" sz="2800" dirty="0">
                <a:solidFill>
                  <a:srgbClr val="660066"/>
                </a:solidFill>
              </a:rPr>
              <a:t>霊長目</a:t>
            </a:r>
            <a:r>
              <a:rPr kumimoji="1" lang="ja-JP" altLang="en-US" sz="2800" dirty="0">
                <a:solidFill>
                  <a:srgbClr val="FF0000"/>
                </a:solidFill>
              </a:rPr>
              <a:t>ヒト科</a:t>
            </a:r>
            <a:r>
              <a:rPr kumimoji="1" lang="ja-JP" altLang="en-US" sz="2800" dirty="0">
                <a:solidFill>
                  <a:srgbClr val="008000"/>
                </a:solidFill>
              </a:rPr>
              <a:t>ヒト族</a:t>
            </a:r>
            <a:r>
              <a:rPr kumimoji="1" lang="ja-JP" altLang="en-US" sz="2800" dirty="0">
                <a:solidFill>
                  <a:srgbClr val="3366FF"/>
                </a:solidFill>
              </a:rPr>
              <a:t>ヒト属</a:t>
            </a:r>
            <a:r>
              <a:rPr kumimoji="1" lang="ja-JP" altLang="en-US" sz="2800" dirty="0">
                <a:solidFill>
                  <a:srgbClr val="660066"/>
                </a:solidFill>
              </a:rPr>
              <a:t>ヒト</a:t>
            </a:r>
            <a:endParaRPr kumimoji="1" lang="en-US" altLang="ja-JP" sz="2800" dirty="0">
              <a:solidFill>
                <a:srgbClr val="660066"/>
              </a:solidFill>
            </a:endParaRPr>
          </a:p>
          <a:p>
            <a:r>
              <a:rPr lang="ja-JP" altLang="en-US" sz="2800" dirty="0"/>
              <a:t>部分・全体</a:t>
            </a:r>
            <a:endParaRPr lang="en-US" altLang="ja-JP" sz="2800" dirty="0"/>
          </a:p>
          <a:p>
            <a:pPr lvl="1"/>
            <a:r>
              <a:rPr kumimoji="1" lang="ja-JP" altLang="en-US" sz="2800" dirty="0"/>
              <a:t>日本</a:t>
            </a:r>
            <a:r>
              <a:rPr kumimoji="1" lang="en-US" altLang="ja-JP" sz="2800" dirty="0"/>
              <a:t>→</a:t>
            </a:r>
            <a:r>
              <a:rPr kumimoji="1" lang="ja-JP" altLang="en-US" sz="2800" dirty="0">
                <a:solidFill>
                  <a:srgbClr val="FF0000"/>
                </a:solidFill>
              </a:rPr>
              <a:t>北海道</a:t>
            </a:r>
            <a:r>
              <a:rPr kumimoji="1" lang="ja-JP" altLang="en-US" sz="2800" dirty="0"/>
              <a:t>・</a:t>
            </a:r>
            <a:r>
              <a:rPr kumimoji="1" lang="ja-JP" altLang="en-US" sz="2800" dirty="0">
                <a:solidFill>
                  <a:srgbClr val="008000"/>
                </a:solidFill>
              </a:rPr>
              <a:t>東北</a:t>
            </a:r>
            <a:r>
              <a:rPr kumimoji="1" lang="ja-JP" altLang="en-US" sz="2800" dirty="0"/>
              <a:t>・</a:t>
            </a:r>
            <a:r>
              <a:rPr kumimoji="1" lang="ja-JP" altLang="en-US" sz="2800" dirty="0">
                <a:solidFill>
                  <a:srgbClr val="3366FF"/>
                </a:solidFill>
              </a:rPr>
              <a:t>関東</a:t>
            </a:r>
            <a:r>
              <a:rPr kumimoji="1" lang="ja-JP" altLang="en-US" sz="2800" dirty="0"/>
              <a:t>・</a:t>
            </a:r>
            <a:r>
              <a:rPr kumimoji="1" lang="ja-JP" altLang="en-US" sz="2800" dirty="0">
                <a:solidFill>
                  <a:srgbClr val="660066"/>
                </a:solidFill>
              </a:rPr>
              <a:t>北陸甲信越</a:t>
            </a:r>
            <a:r>
              <a:rPr kumimoji="1" lang="ja-JP" altLang="en-US" sz="2800" dirty="0"/>
              <a:t>・</a:t>
            </a:r>
            <a:r>
              <a:rPr kumimoji="1" lang="ja-JP" altLang="en-US" sz="2800" dirty="0">
                <a:solidFill>
                  <a:srgbClr val="FF0000"/>
                </a:solidFill>
              </a:rPr>
              <a:t>東海</a:t>
            </a:r>
            <a:r>
              <a:rPr kumimoji="1" lang="ja-JP" altLang="en-US" sz="2800" dirty="0"/>
              <a:t>・</a:t>
            </a:r>
            <a:r>
              <a:rPr kumimoji="1" lang="ja-JP" altLang="en-US" sz="2800" dirty="0">
                <a:solidFill>
                  <a:srgbClr val="008000"/>
                </a:solidFill>
              </a:rPr>
              <a:t>関西</a:t>
            </a:r>
            <a:r>
              <a:rPr kumimoji="1" lang="ja-JP" altLang="en-US" sz="2800" dirty="0"/>
              <a:t>・</a:t>
            </a:r>
            <a:r>
              <a:rPr kumimoji="1" lang="ja-JP" altLang="en-US" sz="2800" dirty="0">
                <a:solidFill>
                  <a:srgbClr val="3366FF"/>
                </a:solidFill>
              </a:rPr>
              <a:t>中国四国</a:t>
            </a:r>
            <a:r>
              <a:rPr kumimoji="1" lang="ja-JP" altLang="en-US" sz="2800" dirty="0"/>
              <a:t>・</a:t>
            </a:r>
            <a:r>
              <a:rPr kumimoji="1" lang="ja-JP" altLang="en-US" sz="2800" dirty="0">
                <a:solidFill>
                  <a:srgbClr val="660066"/>
                </a:solidFill>
              </a:rPr>
              <a:t>九州沖縄</a:t>
            </a:r>
          </a:p>
          <a:p>
            <a:r>
              <a:rPr lang="ja-JP" altLang="en-US" sz="2800" dirty="0"/>
              <a:t>関係</a:t>
            </a:r>
            <a:endParaRPr lang="en-US" altLang="ja-JP" sz="2800" dirty="0"/>
          </a:p>
          <a:p>
            <a:pPr lvl="1"/>
            <a:r>
              <a:rPr lang="ja-JP" altLang="en-US" sz="2800" dirty="0">
                <a:solidFill>
                  <a:srgbClr val="FF0000"/>
                </a:solidFill>
              </a:rPr>
              <a:t>書生</a:t>
            </a:r>
            <a:r>
              <a:rPr lang="en-US" altLang="ja-JP" sz="2800" dirty="0"/>
              <a:t>→</a:t>
            </a:r>
            <a:r>
              <a:rPr lang="ja-JP" altLang="en-US" sz="2800" dirty="0">
                <a:solidFill>
                  <a:srgbClr val="008000"/>
                </a:solidFill>
              </a:rPr>
              <a:t>捕えて煮て食う</a:t>
            </a:r>
            <a:r>
              <a:rPr lang="en-US" altLang="ja-JP" sz="2800" dirty="0"/>
              <a:t>→</a:t>
            </a:r>
            <a:r>
              <a:rPr lang="ja-JP" altLang="en-US" sz="2800" dirty="0">
                <a:solidFill>
                  <a:srgbClr val="3366FF"/>
                </a:solidFill>
              </a:rPr>
              <a:t>猫</a:t>
            </a:r>
            <a:endParaRPr lang="en-US" altLang="ja-JP" sz="2800" dirty="0">
              <a:solidFill>
                <a:srgbClr val="3366FF"/>
              </a:solidFill>
            </a:endParaRPr>
          </a:p>
          <a:p>
            <a:pPr lvl="2"/>
            <a:endParaRPr kumimoji="1" lang="ja-JP" altLang="en-US" sz="2800" dirty="0"/>
          </a:p>
        </p:txBody>
      </p:sp>
    </p:spTree>
    <p:extLst>
      <p:ext uri="{BB962C8B-B14F-4D97-AF65-F5344CB8AC3E}">
        <p14:creationId xmlns:p14="http://schemas.microsoft.com/office/powerpoint/2010/main" val="2960513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セマンティクス</a:t>
            </a:r>
          </a:p>
        </p:txBody>
      </p:sp>
      <p:sp>
        <p:nvSpPr>
          <p:cNvPr id="3" name="コンテンツ プレースホルダー 2"/>
          <p:cNvSpPr>
            <a:spLocks noGrp="1"/>
          </p:cNvSpPr>
          <p:nvPr>
            <p:ph idx="1"/>
          </p:nvPr>
        </p:nvSpPr>
        <p:spPr/>
        <p:txBody>
          <a:bodyPr>
            <a:normAutofit/>
          </a:bodyPr>
          <a:lstStyle/>
          <a:p>
            <a:r>
              <a:rPr kumimoji="1" lang="ja-JP" altLang="en-US" sz="2800" dirty="0"/>
              <a:t>意味を共有するためのルール</a:t>
            </a:r>
            <a:endParaRPr kumimoji="1" lang="en-US" altLang="ja-JP" sz="2800" dirty="0"/>
          </a:p>
          <a:p>
            <a:pPr lvl="1"/>
            <a:r>
              <a:rPr lang="ja-JP" altLang="en-US" sz="2800" dirty="0"/>
              <a:t>シンタックスが共有されていても解釈が同じになるとは限らない</a:t>
            </a:r>
            <a:endParaRPr kumimoji="1" lang="en-US" altLang="ja-JP" sz="2800" dirty="0"/>
          </a:p>
          <a:p>
            <a:pPr lvl="1"/>
            <a:r>
              <a:rPr lang="ja-JP" altLang="en-US" sz="2800" dirty="0"/>
              <a:t>できれば統一的なかたちで</a:t>
            </a:r>
            <a:endParaRPr kumimoji="1" lang="en-US" altLang="ja-JP" sz="2800" dirty="0"/>
          </a:p>
          <a:p>
            <a:pPr lvl="1"/>
            <a:r>
              <a:rPr kumimoji="1" lang="ja-JP" altLang="en-US" sz="2800" dirty="0"/>
              <a:t>できればグローバルに一意な方法で</a:t>
            </a:r>
            <a:endParaRPr kumimoji="1" lang="en-US" altLang="ja-JP" sz="2800" dirty="0"/>
          </a:p>
          <a:p>
            <a:pPr lvl="1"/>
            <a:r>
              <a:rPr lang="ja-JP" altLang="en-US" sz="2800" dirty="0"/>
              <a:t>できれば誰でもいつでもどこでも</a:t>
            </a:r>
            <a:endParaRPr lang="en-US" altLang="ja-JP" sz="2800" dirty="0"/>
          </a:p>
          <a:p>
            <a:r>
              <a:rPr kumimoji="1" lang="ja-JP" altLang="en-US" sz="2800" dirty="0"/>
              <a:t>語彙の共有・標準化</a:t>
            </a:r>
            <a:endParaRPr kumimoji="1" lang="en-US" altLang="ja-JP" sz="2800" dirty="0"/>
          </a:p>
        </p:txBody>
      </p:sp>
    </p:spTree>
    <p:extLst>
      <p:ext uri="{BB962C8B-B14F-4D97-AF65-F5344CB8AC3E}">
        <p14:creationId xmlns:p14="http://schemas.microsoft.com/office/powerpoint/2010/main" val="1922770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語彙の共有・標準化</a:t>
            </a:r>
          </a:p>
        </p:txBody>
      </p:sp>
      <p:sp>
        <p:nvSpPr>
          <p:cNvPr id="3" name="コンテンツ プレースホルダー 2"/>
          <p:cNvSpPr>
            <a:spLocks noGrp="1"/>
          </p:cNvSpPr>
          <p:nvPr>
            <p:ph idx="1"/>
          </p:nvPr>
        </p:nvSpPr>
        <p:spPr/>
        <p:txBody>
          <a:bodyPr/>
          <a:lstStyle/>
          <a:p>
            <a:r>
              <a:rPr kumimoji="1" lang="ja-JP" altLang="en-US" sz="2800" dirty="0"/>
              <a:t>グローバルな</a:t>
            </a:r>
            <a:r>
              <a:rPr kumimoji="1" lang="en-US" altLang="ja-JP" sz="2800" dirty="0"/>
              <a:t>ID</a:t>
            </a:r>
            <a:r>
              <a:rPr kumimoji="1" lang="ja-JP" altLang="en-US" sz="2800" dirty="0"/>
              <a:t>を持つ概念の体系</a:t>
            </a:r>
            <a:endParaRPr kumimoji="1" lang="en-US" altLang="ja-JP" sz="2800" dirty="0"/>
          </a:p>
          <a:p>
            <a:r>
              <a:rPr kumimoji="1" lang="en-US" altLang="ja-JP" sz="2800" dirty="0" err="1"/>
              <a:t>DBpedia</a:t>
            </a:r>
            <a:endParaRPr lang="en-US" altLang="ja-JP" sz="2800" dirty="0"/>
          </a:p>
          <a:p>
            <a:pPr lvl="1"/>
            <a:r>
              <a:rPr kumimoji="1" lang="en-US" altLang="ja-JP" sz="2800" dirty="0"/>
              <a:t>Wikipedia</a:t>
            </a:r>
            <a:r>
              <a:rPr lang="ja-JP" altLang="en-US" sz="2800" dirty="0"/>
              <a:t>のエントリーを自動変換</a:t>
            </a:r>
            <a:endParaRPr kumimoji="1" lang="en-US" altLang="ja-JP" sz="2800" dirty="0"/>
          </a:p>
          <a:p>
            <a:r>
              <a:rPr lang="en-US" altLang="ja-JP" sz="2800" dirty="0" err="1"/>
              <a:t>Wordnet</a:t>
            </a:r>
            <a:endParaRPr lang="en-US" altLang="ja-JP" sz="2800" dirty="0"/>
          </a:p>
          <a:p>
            <a:pPr lvl="1"/>
            <a:r>
              <a:rPr lang="ja-JP" altLang="en-US" sz="2800" dirty="0"/>
              <a:t>プリンストン大学のプロジェクト</a:t>
            </a:r>
            <a:endParaRPr lang="en-US" altLang="ja-JP" sz="2800" dirty="0"/>
          </a:p>
          <a:p>
            <a:r>
              <a:rPr lang="ja-JP" altLang="en-US" sz="2800" dirty="0"/>
              <a:t>各種オントロジー</a:t>
            </a:r>
            <a:endParaRPr lang="en-US" altLang="ja-JP" sz="2800" dirty="0"/>
          </a:p>
          <a:p>
            <a:pPr lvl="1"/>
            <a:r>
              <a:rPr lang="ja-JP" altLang="en-US" sz="2800" dirty="0"/>
              <a:t>コミュニティによる整備</a:t>
            </a:r>
            <a:endParaRPr lang="en-US" altLang="ja-JP" sz="2800" dirty="0"/>
          </a:p>
        </p:txBody>
      </p:sp>
    </p:spTree>
    <p:extLst>
      <p:ext uri="{BB962C8B-B14F-4D97-AF65-F5344CB8AC3E}">
        <p14:creationId xmlns:p14="http://schemas.microsoft.com/office/powerpoint/2010/main" val="3255427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メタデータのための語彙</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lang="ja-JP" altLang="en-US" dirty="0"/>
              <a:t>（文書の）タイトル・著者名・発行年月日</a:t>
            </a:r>
            <a:endParaRPr lang="en-US" altLang="ja-JP" dirty="0"/>
          </a:p>
          <a:p>
            <a:pPr lvl="1"/>
            <a:r>
              <a:rPr lang="en-US" altLang="ja-JP" dirty="0"/>
              <a:t>Dublin Core</a:t>
            </a:r>
            <a:r>
              <a:rPr lang="ja-JP" altLang="en-US" dirty="0"/>
              <a:t>：主に図書館コミュニティ</a:t>
            </a:r>
            <a:endParaRPr lang="en-US" altLang="ja-JP" dirty="0"/>
          </a:p>
          <a:p>
            <a:r>
              <a:rPr lang="ja-JP" altLang="en-US" dirty="0"/>
              <a:t>美術品の所蔵館・展示館</a:t>
            </a:r>
            <a:endParaRPr lang="en-US" altLang="ja-JP" dirty="0"/>
          </a:p>
          <a:p>
            <a:pPr lvl="1"/>
            <a:r>
              <a:rPr lang="en-US" altLang="ja-JP" dirty="0"/>
              <a:t>CIDOC CRM</a:t>
            </a:r>
            <a:r>
              <a:rPr lang="ja-JP" altLang="en-US" dirty="0"/>
              <a:t>：博物館・美術館</a:t>
            </a:r>
            <a:endParaRPr lang="en-US" altLang="ja-JP" dirty="0"/>
          </a:p>
          <a:p>
            <a:r>
              <a:rPr lang="ja-JP" altLang="en-US" dirty="0"/>
              <a:t>プロフィール・知人関係</a:t>
            </a:r>
            <a:endParaRPr lang="en-US" altLang="ja-JP" dirty="0"/>
          </a:p>
          <a:p>
            <a:pPr lvl="1"/>
            <a:r>
              <a:rPr lang="en-US" altLang="ja-JP" dirty="0"/>
              <a:t>FOAF</a:t>
            </a:r>
            <a:r>
              <a:rPr lang="ja-JP" altLang="en-US" dirty="0"/>
              <a:t>：ソーシャルネットワーク</a:t>
            </a:r>
            <a:endParaRPr lang="en-US" altLang="ja-JP" dirty="0"/>
          </a:p>
          <a:p>
            <a:r>
              <a:rPr lang="ja-JP" altLang="en-US" dirty="0"/>
              <a:t>その他もろもろ</a:t>
            </a:r>
            <a:endParaRPr lang="en-US" altLang="ja-JP" dirty="0"/>
          </a:p>
          <a:p>
            <a:pPr lvl="1"/>
            <a:r>
              <a:rPr lang="en-US" altLang="ja-JP" dirty="0" err="1"/>
              <a:t>Schema.org</a:t>
            </a:r>
            <a:r>
              <a:rPr lang="ja-JP" altLang="en-US" dirty="0"/>
              <a:t>：検索エンジン事業者</a:t>
            </a:r>
            <a:endParaRPr lang="en-US" altLang="ja-JP" dirty="0"/>
          </a:p>
          <a:p>
            <a:pPr lvl="1"/>
            <a:r>
              <a:rPr lang="ja-JP" altLang="en-US" dirty="0"/>
              <a:t>共通語彙基盤</a:t>
            </a:r>
            <a:endParaRPr lang="en-US" altLang="ja-JP" dirty="0"/>
          </a:p>
        </p:txBody>
      </p:sp>
    </p:spTree>
    <p:extLst>
      <p:ext uri="{BB962C8B-B14F-4D97-AF65-F5344CB8AC3E}">
        <p14:creationId xmlns:p14="http://schemas.microsoft.com/office/powerpoint/2010/main" val="277094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2014-06-02 18.55.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0"/>
            <a:ext cx="7530981" cy="6858000"/>
          </a:xfrm>
          <a:prstGeom prst="rect">
            <a:avLst/>
          </a:prstGeom>
        </p:spPr>
      </p:pic>
    </p:spTree>
    <p:extLst>
      <p:ext uri="{BB962C8B-B14F-4D97-AF65-F5344CB8AC3E}">
        <p14:creationId xmlns:p14="http://schemas.microsoft.com/office/powerpoint/2010/main" val="2459524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61p3LTVDQtL._SL500_AA300_.jpg"/>
          <p:cNvPicPr>
            <a:picLocks noChangeAspect="1"/>
          </p:cNvPicPr>
          <p:nvPr/>
        </p:nvPicPr>
        <p:blipFill rotWithShape="1">
          <a:blip r:embed="rId2">
            <a:extLst>
              <a:ext uri="{28A0092B-C50C-407E-A947-70E740481C1C}">
                <a14:useLocalDpi xmlns:a14="http://schemas.microsoft.com/office/drawing/2010/main" val="0"/>
              </a:ext>
            </a:extLst>
          </a:blip>
          <a:srcRect l="10559" r="11101"/>
          <a:stretch/>
        </p:blipFill>
        <p:spPr>
          <a:xfrm>
            <a:off x="6701772" y="1556792"/>
            <a:ext cx="2256443" cy="2880320"/>
          </a:xfrm>
          <a:prstGeom prst="rect">
            <a:avLst/>
          </a:prstGeom>
        </p:spPr>
      </p:pic>
      <p:pic>
        <p:nvPicPr>
          <p:cNvPr id="4" name="図 3" descr="51N7amh-e5L._AA300_.jpg"/>
          <p:cNvPicPr>
            <a:picLocks noChangeAspect="1"/>
          </p:cNvPicPr>
          <p:nvPr/>
        </p:nvPicPr>
        <p:blipFill rotWithShape="1">
          <a:blip r:embed="rId3">
            <a:extLst>
              <a:ext uri="{28A0092B-C50C-407E-A947-70E740481C1C}">
                <a14:useLocalDpi xmlns:a14="http://schemas.microsoft.com/office/drawing/2010/main" val="0"/>
              </a:ext>
            </a:extLst>
          </a:blip>
          <a:srcRect l="18488" r="18445"/>
          <a:stretch/>
        </p:blipFill>
        <p:spPr>
          <a:xfrm>
            <a:off x="2242932" y="1844824"/>
            <a:ext cx="1634908" cy="2592288"/>
          </a:xfrm>
          <a:prstGeom prst="rect">
            <a:avLst/>
          </a:prstGeom>
        </p:spPr>
      </p:pic>
      <p:pic>
        <p:nvPicPr>
          <p:cNvPr id="6" name="図 4" descr="51VEqjb9YJL._SS500_.jpg"/>
          <p:cNvPicPr>
            <a:picLocks noChangeAspect="1"/>
          </p:cNvPicPr>
          <p:nvPr/>
        </p:nvPicPr>
        <p:blipFill rotWithShape="1">
          <a:blip r:embed="rId4">
            <a:extLst>
              <a:ext uri="{28A0092B-C50C-407E-A947-70E740481C1C}">
                <a14:useLocalDpi xmlns:a14="http://schemas.microsoft.com/office/drawing/2010/main" val="0"/>
              </a:ext>
            </a:extLst>
          </a:blip>
          <a:srcRect l="10023" r="9292"/>
          <a:stretch/>
        </p:blipFill>
        <p:spPr bwMode="auto">
          <a:xfrm>
            <a:off x="4094026" y="1556792"/>
            <a:ext cx="2324001" cy="2880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図 4" descr="50056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772815"/>
            <a:ext cx="1710190" cy="2808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図 2" descr="cinii_articles_ci_home_j.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9456" y="5140796"/>
            <a:ext cx="3937000" cy="952500"/>
          </a:xfrm>
          <a:prstGeom prst="rect">
            <a:avLst/>
          </a:prstGeom>
        </p:spPr>
      </p:pic>
      <p:pic>
        <p:nvPicPr>
          <p:cNvPr id="8" name="図 7" descr="glucose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5373216"/>
            <a:ext cx="3835400" cy="533400"/>
          </a:xfrm>
          <a:prstGeom prst="rect">
            <a:avLst/>
          </a:prstGeom>
        </p:spPr>
      </p:pic>
      <p:sp>
        <p:nvSpPr>
          <p:cNvPr id="11" name="タイトル 1"/>
          <p:cNvSpPr>
            <a:spLocks noGrp="1"/>
          </p:cNvSpPr>
          <p:nvPr>
            <p:ph type="title"/>
          </p:nvPr>
        </p:nvSpPr>
        <p:spPr>
          <a:xfrm>
            <a:off x="304800" y="228491"/>
            <a:ext cx="8534400" cy="646331"/>
          </a:xfrm>
        </p:spPr>
        <p:txBody>
          <a:bodyPr/>
          <a:lstStyle/>
          <a:p>
            <a:r>
              <a:rPr kumimoji="1" lang="ja-JP" altLang="en-US" dirty="0"/>
              <a:t>自己紹介</a:t>
            </a:r>
          </a:p>
        </p:txBody>
      </p:sp>
    </p:spTree>
    <p:extLst>
      <p:ext uri="{BB962C8B-B14F-4D97-AF65-F5344CB8AC3E}">
        <p14:creationId xmlns:p14="http://schemas.microsoft.com/office/powerpoint/2010/main" val="3849324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23528" y="830317"/>
            <a:ext cx="8424936" cy="5262979"/>
          </a:xfrm>
          <a:prstGeom prst="rect">
            <a:avLst/>
          </a:prstGeom>
          <a:noFill/>
        </p:spPr>
        <p:txBody>
          <a:bodyPr wrap="square" rtlCol="0">
            <a:spAutoFit/>
          </a:bodyPr>
          <a:lstStyle/>
          <a:p>
            <a:r>
              <a:rPr lang="en-US" altLang="ja-JP" sz="2400" dirty="0"/>
              <a:t>&lt;</a:t>
            </a:r>
            <a:r>
              <a:rPr lang="en-US" altLang="ja-JP" sz="2400" dirty="0" err="1"/>
              <a:t>rdf:Description</a:t>
            </a:r>
            <a:endParaRPr lang="en-US" altLang="ja-JP" sz="2400" dirty="0"/>
          </a:p>
          <a:p>
            <a:r>
              <a:rPr lang="en-US" altLang="ja-JP" sz="2400" dirty="0"/>
              <a:t>	</a:t>
            </a:r>
            <a:r>
              <a:rPr lang="en-US" altLang="ja-JP" sz="2400" dirty="0" err="1"/>
              <a:t>rdf:about</a:t>
            </a:r>
            <a:r>
              <a:rPr lang="en-US" altLang="ja-JP" sz="2400" dirty="0"/>
              <a:t>="http://</a:t>
            </a:r>
            <a:r>
              <a:rPr lang="en-US" altLang="ja-JP" sz="2400" dirty="0" err="1"/>
              <a:t>ci.nii.ac.jp</a:t>
            </a:r>
            <a:r>
              <a:rPr lang="en-US" altLang="ja-JP" sz="2400" dirty="0"/>
              <a:t>/</a:t>
            </a:r>
            <a:r>
              <a:rPr lang="en-US" altLang="ja-JP" sz="2400" dirty="0" err="1"/>
              <a:t>ncid</a:t>
            </a:r>
            <a:r>
              <a:rPr lang="en-US" altLang="ja-JP" sz="2400" dirty="0"/>
              <a:t>/BB02488158#entity"&gt;</a:t>
            </a:r>
          </a:p>
          <a:p>
            <a:r>
              <a:rPr lang="en-US" altLang="ja-JP" sz="2400" dirty="0"/>
              <a:t>	&lt;</a:t>
            </a:r>
            <a:r>
              <a:rPr lang="en-US" altLang="ja-JP" sz="2400" dirty="0" err="1"/>
              <a:t>foaf:isPrimaryTopicOf</a:t>
            </a:r>
            <a:r>
              <a:rPr lang="en-US" altLang="ja-JP" sz="2400" dirty="0"/>
              <a:t> </a:t>
            </a:r>
            <a:r>
              <a:rPr lang="en-US" altLang="ja-JP" sz="2400" dirty="0" err="1"/>
              <a:t>rdf:resource</a:t>
            </a:r>
            <a:r>
              <a:rPr lang="en-US" altLang="ja-JP" sz="2400" dirty="0"/>
              <a:t>="http://</a:t>
            </a:r>
            <a:r>
              <a:rPr lang="en-US" altLang="ja-JP" sz="2400" dirty="0" err="1"/>
              <a:t>ci.nii.ac.jp</a:t>
            </a:r>
            <a:r>
              <a:rPr lang="en-US" altLang="ja-JP" sz="2400" dirty="0"/>
              <a:t>/</a:t>
            </a:r>
            <a:r>
              <a:rPr lang="en-US" altLang="ja-JP" sz="2400" dirty="0" err="1"/>
              <a:t>ncid</a:t>
            </a:r>
            <a:r>
              <a:rPr lang="en-US" altLang="ja-JP" sz="2400" dirty="0"/>
              <a:t>/</a:t>
            </a:r>
          </a:p>
          <a:p>
            <a:r>
              <a:rPr lang="en-US" altLang="ja-JP" sz="2400" dirty="0"/>
              <a:t>	BB02488158.rdf"/&gt;</a:t>
            </a:r>
          </a:p>
          <a:p>
            <a:endParaRPr lang="en-US" altLang="ja-JP" sz="2400" dirty="0"/>
          </a:p>
          <a:p>
            <a:r>
              <a:rPr lang="en-US" altLang="ja-JP" sz="2400" dirty="0"/>
              <a:t>	&lt;</a:t>
            </a:r>
            <a:r>
              <a:rPr lang="en-US" altLang="ja-JP" sz="2400" dirty="0" err="1"/>
              <a:t>dc:title</a:t>
            </a:r>
            <a:r>
              <a:rPr lang="en-US" altLang="ja-JP" sz="2400" dirty="0"/>
              <a:t>&gt;</a:t>
            </a:r>
            <a:r>
              <a:rPr lang="ja-JP" altLang="en-US" sz="2400" dirty="0"/>
              <a:t>セマンティック</a:t>
            </a:r>
            <a:r>
              <a:rPr lang="en-US" altLang="ja-JP" sz="2400" dirty="0"/>
              <a:t>Web</a:t>
            </a:r>
            <a:r>
              <a:rPr lang="ja-JP" altLang="en-US" sz="2400" dirty="0"/>
              <a:t>プログラミング</a:t>
            </a:r>
            <a:r>
              <a:rPr lang="en-US" altLang="ja-JP" sz="2400" dirty="0"/>
              <a:t>&lt;/</a:t>
            </a:r>
            <a:r>
              <a:rPr lang="en-US" altLang="ja-JP" sz="2400" dirty="0" err="1"/>
              <a:t>dc:title</a:t>
            </a:r>
            <a:r>
              <a:rPr lang="en-US" altLang="ja-JP" sz="2400" dirty="0"/>
              <a:t>&gt;</a:t>
            </a:r>
          </a:p>
          <a:p>
            <a:r>
              <a:rPr lang="en-US" altLang="ja-JP" sz="2400" dirty="0"/>
              <a:t>	&lt;</a:t>
            </a:r>
            <a:r>
              <a:rPr lang="en-US" altLang="ja-JP" sz="2400" dirty="0" err="1"/>
              <a:t>dc:title</a:t>
            </a:r>
            <a:r>
              <a:rPr lang="en-US" altLang="ja-JP" sz="2400" dirty="0"/>
              <a:t> </a:t>
            </a:r>
            <a:r>
              <a:rPr lang="en-US" altLang="ja-JP" sz="2400" dirty="0" err="1"/>
              <a:t>xml:lang</a:t>
            </a:r>
            <a:r>
              <a:rPr lang="en-US" altLang="ja-JP" sz="2400" dirty="0"/>
              <a:t>="</a:t>
            </a:r>
            <a:r>
              <a:rPr lang="en-US" altLang="ja-JP" sz="2400" dirty="0" err="1"/>
              <a:t>ja-hrkt</a:t>
            </a:r>
            <a:r>
              <a:rPr lang="en-US" altLang="ja-JP" sz="2400" dirty="0"/>
              <a:t>"&gt;</a:t>
            </a:r>
            <a:r>
              <a:rPr lang="ja-JP" altLang="en-US" sz="2400" dirty="0"/>
              <a:t>セマンティック </a:t>
            </a:r>
            <a:r>
              <a:rPr lang="en-US" altLang="ja-JP" sz="2400" dirty="0"/>
              <a:t>Web </a:t>
            </a:r>
            <a:r>
              <a:rPr lang="ja-JP" altLang="en-US" sz="2400" dirty="0"/>
              <a:t>プログラミング</a:t>
            </a:r>
            <a:endParaRPr lang="en-US" altLang="ja-JP" sz="2400" dirty="0"/>
          </a:p>
          <a:p>
            <a:r>
              <a:rPr lang="en-US" altLang="ja-JP" sz="2400" dirty="0"/>
              <a:t>	&lt;/</a:t>
            </a:r>
            <a:r>
              <a:rPr lang="en-US" altLang="ja-JP" sz="2400" dirty="0" err="1"/>
              <a:t>dc:title</a:t>
            </a:r>
            <a:r>
              <a:rPr lang="en-US" altLang="ja-JP" sz="2400" dirty="0"/>
              <a:t>&gt;</a:t>
            </a:r>
          </a:p>
          <a:p>
            <a:r>
              <a:rPr lang="en-US" altLang="ja-JP" sz="2400" dirty="0"/>
              <a:t>	&lt;</a:t>
            </a:r>
            <a:r>
              <a:rPr lang="en-US" altLang="ja-JP" sz="2400" dirty="0" err="1"/>
              <a:t>dcterms:alternative</a:t>
            </a:r>
            <a:r>
              <a:rPr lang="en-US" altLang="ja-JP" sz="2400" dirty="0"/>
              <a:t>&gt;Programming the semantic web</a:t>
            </a:r>
          </a:p>
          <a:p>
            <a:r>
              <a:rPr lang="en-US" altLang="ja-JP" sz="2400" dirty="0"/>
              <a:t>	&lt;/</a:t>
            </a:r>
            <a:r>
              <a:rPr lang="en-US" altLang="ja-JP" sz="2400" dirty="0" err="1"/>
              <a:t>dcterms:alternative</a:t>
            </a:r>
            <a:r>
              <a:rPr lang="en-US" altLang="ja-JP" sz="2400" dirty="0"/>
              <a:t>&gt;</a:t>
            </a:r>
          </a:p>
          <a:p>
            <a:r>
              <a:rPr lang="en-US" altLang="ja-JP" sz="2400" dirty="0"/>
              <a:t>	&lt;</a:t>
            </a:r>
            <a:r>
              <a:rPr lang="en-US" altLang="ja-JP" sz="2400" dirty="0" err="1"/>
              <a:t>dc:creator</a:t>
            </a:r>
            <a:r>
              <a:rPr lang="en-US" altLang="ja-JP" sz="2400" dirty="0"/>
              <a:t>&gt;</a:t>
            </a:r>
            <a:r>
              <a:rPr lang="ja-JP" altLang="en-US" sz="2400" dirty="0"/>
              <a:t>トビー・セガラン著 </a:t>
            </a:r>
            <a:r>
              <a:rPr lang="en-US" altLang="ja-JP" sz="2400" dirty="0"/>
              <a:t>; </a:t>
            </a:r>
            <a:r>
              <a:rPr lang="ja-JP" altLang="en-US" sz="2400" dirty="0"/>
              <a:t>玉川竜司訳</a:t>
            </a:r>
            <a:r>
              <a:rPr lang="en-US" altLang="ja-JP" sz="2400" dirty="0"/>
              <a:t>&lt;/</a:t>
            </a:r>
            <a:r>
              <a:rPr lang="en-US" altLang="ja-JP" sz="2400" dirty="0" err="1"/>
              <a:t>dc:creator</a:t>
            </a:r>
            <a:r>
              <a:rPr lang="en-US" altLang="ja-JP" sz="2400" dirty="0"/>
              <a:t>&gt;</a:t>
            </a:r>
          </a:p>
          <a:p>
            <a:r>
              <a:rPr lang="en-US" altLang="ja-JP" sz="2400" dirty="0"/>
              <a:t>	&lt;</a:t>
            </a:r>
            <a:r>
              <a:rPr lang="en-US" altLang="ja-JP" sz="2400" dirty="0" err="1"/>
              <a:t>dc:publisher</a:t>
            </a:r>
            <a:r>
              <a:rPr lang="en-US" altLang="ja-JP" sz="2400" dirty="0"/>
              <a:t>&gt;</a:t>
            </a:r>
            <a:r>
              <a:rPr lang="ja-JP" altLang="en-US" sz="2400" dirty="0"/>
              <a:t>オライリー・ジャパン</a:t>
            </a:r>
            <a:r>
              <a:rPr lang="en-US" altLang="ja-JP" sz="2400" dirty="0"/>
              <a:t>&lt;/</a:t>
            </a:r>
            <a:r>
              <a:rPr lang="en-US" altLang="ja-JP" sz="2400" dirty="0" err="1"/>
              <a:t>dc:publisher</a:t>
            </a:r>
            <a:r>
              <a:rPr lang="en-US" altLang="ja-JP" sz="2400" dirty="0"/>
              <a:t>&gt;</a:t>
            </a:r>
          </a:p>
          <a:p>
            <a:r>
              <a:rPr lang="en-US" altLang="ja-JP" sz="2400" dirty="0"/>
              <a:t>	&lt;</a:t>
            </a:r>
            <a:r>
              <a:rPr lang="en-US" altLang="ja-JP" sz="2400" dirty="0" err="1"/>
              <a:t>dc:language</a:t>
            </a:r>
            <a:r>
              <a:rPr lang="en-US" altLang="ja-JP" sz="2400" dirty="0"/>
              <a:t>&gt;</a:t>
            </a:r>
            <a:r>
              <a:rPr lang="en-US" altLang="ja-JP" sz="2400" dirty="0" err="1"/>
              <a:t>jpn</a:t>
            </a:r>
            <a:r>
              <a:rPr lang="en-US" altLang="ja-JP" sz="2400" dirty="0"/>
              <a:t>&lt;/</a:t>
            </a:r>
            <a:r>
              <a:rPr lang="en-US" altLang="ja-JP" sz="2400" dirty="0" err="1"/>
              <a:t>dc:language</a:t>
            </a:r>
            <a:r>
              <a:rPr lang="en-US" altLang="ja-JP" sz="2400" dirty="0"/>
              <a:t>&gt;</a:t>
            </a:r>
          </a:p>
          <a:p>
            <a:r>
              <a:rPr lang="en-US" altLang="ja-JP" sz="2400" dirty="0"/>
              <a:t>	&lt;</a:t>
            </a:r>
            <a:r>
              <a:rPr lang="en-US" altLang="ja-JP" sz="2400" dirty="0" err="1"/>
              <a:t>dc:date</a:t>
            </a:r>
            <a:r>
              <a:rPr lang="en-US" altLang="ja-JP" sz="2400" dirty="0"/>
              <a:t>&gt;2010&lt;/</a:t>
            </a:r>
            <a:r>
              <a:rPr lang="en-US" altLang="ja-JP" sz="2400" dirty="0" err="1"/>
              <a:t>dc:date</a:t>
            </a:r>
            <a:r>
              <a:rPr lang="en-US" altLang="ja-JP" sz="2400" dirty="0"/>
              <a:t>&gt;</a:t>
            </a:r>
            <a:endParaRPr kumimoji="1" lang="ja-JP" altLang="en-US" sz="2400" dirty="0"/>
          </a:p>
        </p:txBody>
      </p:sp>
    </p:spTree>
    <p:extLst>
      <p:ext uri="{BB962C8B-B14F-4D97-AF65-F5344CB8AC3E}">
        <p14:creationId xmlns:p14="http://schemas.microsoft.com/office/powerpoint/2010/main" val="1183886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23528" y="370394"/>
            <a:ext cx="8424936" cy="6370974"/>
          </a:xfrm>
          <a:prstGeom prst="rect">
            <a:avLst/>
          </a:prstGeom>
          <a:noFill/>
        </p:spPr>
        <p:txBody>
          <a:bodyPr wrap="square" rtlCol="0">
            <a:spAutoFit/>
          </a:bodyPr>
          <a:lstStyle/>
          <a:p>
            <a:r>
              <a:rPr lang="en-US" altLang="ja-JP" sz="2400" dirty="0"/>
              <a:t>    &lt;</a:t>
            </a:r>
            <a:r>
              <a:rPr lang="en-US" altLang="ja-JP" sz="2400" dirty="0" err="1"/>
              <a:t>foaf:topic</a:t>
            </a:r>
            <a:r>
              <a:rPr lang="en-US" altLang="ja-JP" sz="2400" dirty="0"/>
              <a:t> </a:t>
            </a:r>
            <a:r>
              <a:rPr lang="en-US" altLang="ja-JP" sz="2400" dirty="0" err="1"/>
              <a:t>rdf:resource</a:t>
            </a:r>
            <a:r>
              <a:rPr lang="en-US" altLang="ja-JP" sz="2400" dirty="0"/>
              <a:t>="http://</a:t>
            </a:r>
            <a:r>
              <a:rPr lang="en-US" altLang="ja-JP" sz="2400" dirty="0" err="1"/>
              <a:t>ci.nii.ac.jp</a:t>
            </a:r>
            <a:r>
              <a:rPr lang="en-US" altLang="ja-JP" sz="2400" dirty="0"/>
              <a:t>/books/</a:t>
            </a:r>
            <a:r>
              <a:rPr lang="en-US" altLang="ja-JP" sz="2400" dirty="0" err="1"/>
              <a:t>search?q</a:t>
            </a:r>
            <a:r>
              <a:rPr lang="en-US" altLang="ja-JP" sz="2400" dirty="0"/>
              <a:t>=</a:t>
            </a:r>
          </a:p>
          <a:p>
            <a:r>
              <a:rPr lang="en-US" altLang="ja-JP" sz="2400" dirty="0"/>
              <a:t>	</a:t>
            </a:r>
            <a:r>
              <a:rPr lang="ja-JP" altLang="en-US" sz="2400" dirty="0"/>
              <a:t>セマンティックウェブ</a:t>
            </a:r>
            <a:r>
              <a:rPr lang="en-US" altLang="ja-JP" sz="2400" dirty="0"/>
              <a:t>" </a:t>
            </a:r>
            <a:r>
              <a:rPr lang="en-US" altLang="ja-JP" sz="2400" dirty="0" err="1"/>
              <a:t>dc:title</a:t>
            </a:r>
            <a:r>
              <a:rPr lang="en-US" altLang="ja-JP" sz="2400" dirty="0"/>
              <a:t>="</a:t>
            </a:r>
            <a:r>
              <a:rPr lang="ja-JP" altLang="en-US" sz="2400" dirty="0"/>
              <a:t>セマンティックウェブ</a:t>
            </a:r>
            <a:r>
              <a:rPr lang="en-US" altLang="ja-JP" sz="2400" dirty="0"/>
              <a:t>"/&gt;</a:t>
            </a:r>
          </a:p>
          <a:p>
            <a:r>
              <a:rPr lang="en-US" altLang="ja-JP" sz="2400" dirty="0"/>
              <a:t>    &lt;</a:t>
            </a:r>
            <a:r>
              <a:rPr lang="en-US" altLang="ja-JP" sz="2400" dirty="0" err="1"/>
              <a:t>cinii:ncid</a:t>
            </a:r>
            <a:r>
              <a:rPr lang="en-US" altLang="ja-JP" sz="2400" dirty="0"/>
              <a:t>&gt;BB02488158&lt;/</a:t>
            </a:r>
            <a:r>
              <a:rPr lang="en-US" altLang="ja-JP" sz="2400" dirty="0" err="1"/>
              <a:t>cinii:ncid</a:t>
            </a:r>
            <a:r>
              <a:rPr lang="en-US" altLang="ja-JP" sz="2400" dirty="0"/>
              <a:t>&gt;</a:t>
            </a:r>
          </a:p>
          <a:p>
            <a:r>
              <a:rPr lang="en-US" altLang="ja-JP" sz="2400" dirty="0"/>
              <a:t>    &lt;</a:t>
            </a:r>
            <a:r>
              <a:rPr lang="en-US" altLang="ja-JP" sz="2400" dirty="0" err="1"/>
              <a:t>dcterms:hasPart</a:t>
            </a:r>
            <a:r>
              <a:rPr lang="en-US" altLang="ja-JP" sz="2400" dirty="0"/>
              <a:t> </a:t>
            </a:r>
            <a:r>
              <a:rPr lang="en-US" altLang="ja-JP" sz="2400" dirty="0" err="1"/>
              <a:t>rdf:resource</a:t>
            </a:r>
            <a:r>
              <a:rPr lang="en-US" altLang="ja-JP" sz="2400" dirty="0"/>
              <a:t>="urn:isbn:9784873114521"/&gt;</a:t>
            </a:r>
          </a:p>
          <a:p>
            <a:r>
              <a:rPr lang="en-US" altLang="ja-JP" sz="2400" dirty="0"/>
              <a:t>&lt;/</a:t>
            </a:r>
            <a:r>
              <a:rPr lang="en-US" altLang="ja-JP" sz="2400" dirty="0" err="1"/>
              <a:t>rdf:Description</a:t>
            </a:r>
            <a:r>
              <a:rPr lang="en-US" altLang="ja-JP" sz="2400" dirty="0"/>
              <a:t>&gt;</a:t>
            </a:r>
          </a:p>
          <a:p>
            <a:endParaRPr lang="en-US" altLang="ja-JP" sz="2400" dirty="0"/>
          </a:p>
          <a:p>
            <a:r>
              <a:rPr lang="en-US" altLang="ja-JP" sz="2400" dirty="0"/>
              <a:t>&lt;</a:t>
            </a:r>
            <a:r>
              <a:rPr lang="en-US" altLang="ja-JP" sz="2400" dirty="0" err="1"/>
              <a:t>rdf:Description</a:t>
            </a:r>
            <a:r>
              <a:rPr lang="en-US" altLang="ja-JP" sz="2400" dirty="0"/>
              <a:t> </a:t>
            </a:r>
            <a:r>
              <a:rPr lang="en-US" altLang="ja-JP" sz="2400" dirty="0" err="1"/>
              <a:t>rdf:about</a:t>
            </a:r>
            <a:r>
              <a:rPr lang="en-US" altLang="ja-JP" sz="2400" dirty="0"/>
              <a:t>="http://</a:t>
            </a:r>
            <a:r>
              <a:rPr lang="en-US" altLang="ja-JP" sz="2400" dirty="0" err="1"/>
              <a:t>ci.nii.ac.jp</a:t>
            </a:r>
            <a:r>
              <a:rPr lang="en-US" altLang="ja-JP" sz="2400" dirty="0"/>
              <a:t>/</a:t>
            </a:r>
            <a:r>
              <a:rPr lang="en-US" altLang="ja-JP" sz="2400" dirty="0" err="1"/>
              <a:t>ncid</a:t>
            </a:r>
            <a:r>
              <a:rPr lang="en-US" altLang="ja-JP" sz="2400" dirty="0"/>
              <a:t>/BB02488158#entity"&gt;</a:t>
            </a:r>
          </a:p>
          <a:p>
            <a:r>
              <a:rPr lang="en-US" altLang="ja-JP" sz="2400" dirty="0"/>
              <a:t>    &lt;</a:t>
            </a:r>
            <a:r>
              <a:rPr lang="en-US" altLang="ja-JP" sz="2400" dirty="0" err="1"/>
              <a:t>foaf:maker</a:t>
            </a:r>
            <a:r>
              <a:rPr lang="en-US" altLang="ja-JP" sz="2400" dirty="0"/>
              <a:t>&gt;</a:t>
            </a:r>
          </a:p>
          <a:p>
            <a:r>
              <a:rPr lang="en-US" altLang="ja-JP" sz="2400" dirty="0"/>
              <a:t>    &lt;</a:t>
            </a:r>
            <a:r>
              <a:rPr lang="en-US" altLang="ja-JP" sz="2400" dirty="0" err="1"/>
              <a:t>foaf:Person</a:t>
            </a:r>
            <a:r>
              <a:rPr lang="en-US" altLang="ja-JP" sz="2400" dirty="0"/>
              <a:t> </a:t>
            </a:r>
            <a:r>
              <a:rPr lang="en-US" altLang="ja-JP" sz="2400" dirty="0" err="1"/>
              <a:t>rdf:about</a:t>
            </a:r>
            <a:r>
              <a:rPr lang="en-US" altLang="ja-JP" sz="2400" dirty="0"/>
              <a:t>="http://</a:t>
            </a:r>
            <a:r>
              <a:rPr lang="en-US" altLang="ja-JP" sz="2400" dirty="0" err="1"/>
              <a:t>ci.nii.ac.jp</a:t>
            </a:r>
            <a:r>
              <a:rPr lang="en-US" altLang="ja-JP" sz="2400" dirty="0"/>
              <a:t>/author/DA15839119"&gt;</a:t>
            </a:r>
          </a:p>
          <a:p>
            <a:r>
              <a:rPr lang="en-US" altLang="ja-JP" sz="2400" dirty="0"/>
              <a:t>    	&lt;</a:t>
            </a:r>
            <a:r>
              <a:rPr lang="en-US" altLang="ja-JP" sz="2400" dirty="0" err="1"/>
              <a:t>foaf:name</a:t>
            </a:r>
            <a:r>
              <a:rPr lang="en-US" altLang="ja-JP" sz="2400" dirty="0"/>
              <a:t>&gt;</a:t>
            </a:r>
            <a:r>
              <a:rPr lang="ja-JP" altLang="en-US" sz="2400" dirty="0"/>
              <a:t>大向</a:t>
            </a:r>
            <a:r>
              <a:rPr lang="en-US" altLang="ja-JP" sz="2400" dirty="0"/>
              <a:t>, </a:t>
            </a:r>
            <a:r>
              <a:rPr lang="ja-JP" altLang="en-US" sz="2400" dirty="0"/>
              <a:t>一輝</a:t>
            </a:r>
            <a:r>
              <a:rPr lang="en-US" altLang="ja-JP" sz="2400" dirty="0"/>
              <a:t>&lt;/</a:t>
            </a:r>
            <a:r>
              <a:rPr lang="en-US" altLang="ja-JP" sz="2400" dirty="0" err="1"/>
              <a:t>foaf:name</a:t>
            </a:r>
            <a:r>
              <a:rPr lang="en-US" altLang="ja-JP" sz="2400" dirty="0"/>
              <a:t>&gt;</a:t>
            </a:r>
          </a:p>
          <a:p>
            <a:r>
              <a:rPr lang="en-US" altLang="ja-JP" sz="2400" dirty="0"/>
              <a:t>    	&lt;</a:t>
            </a:r>
            <a:r>
              <a:rPr lang="en-US" altLang="ja-JP" sz="2400" dirty="0" err="1"/>
              <a:t>foaf:name</a:t>
            </a:r>
            <a:r>
              <a:rPr lang="en-US" altLang="ja-JP" sz="2400" dirty="0"/>
              <a:t> </a:t>
            </a:r>
            <a:r>
              <a:rPr lang="en-US" altLang="ja-JP" sz="2400" dirty="0" err="1"/>
              <a:t>xml:lang</a:t>
            </a:r>
            <a:r>
              <a:rPr lang="en-US" altLang="ja-JP" sz="2400" dirty="0"/>
              <a:t>="</a:t>
            </a:r>
            <a:r>
              <a:rPr lang="en-US" altLang="ja-JP" sz="2400" dirty="0" err="1"/>
              <a:t>ja-hrkt</a:t>
            </a:r>
            <a:r>
              <a:rPr lang="en-US" altLang="ja-JP" sz="2400" dirty="0"/>
              <a:t>"&gt;</a:t>
            </a:r>
            <a:r>
              <a:rPr lang="ja-JP" altLang="en-US" sz="2400" dirty="0"/>
              <a:t>オオムカイ</a:t>
            </a:r>
            <a:r>
              <a:rPr lang="en-US" altLang="ja-JP" sz="2400" dirty="0"/>
              <a:t>, </a:t>
            </a:r>
            <a:r>
              <a:rPr lang="ja-JP" altLang="en-US" sz="2400" dirty="0"/>
              <a:t>イッキ</a:t>
            </a:r>
            <a:r>
              <a:rPr lang="en-US" altLang="ja-JP" sz="2400" dirty="0"/>
              <a:t>&lt;/</a:t>
            </a:r>
            <a:r>
              <a:rPr lang="en-US" altLang="ja-JP" sz="2400" dirty="0" err="1"/>
              <a:t>foaf:name</a:t>
            </a:r>
            <a:r>
              <a:rPr lang="en-US" altLang="ja-JP" sz="2400" dirty="0"/>
              <a:t>&gt;</a:t>
            </a:r>
          </a:p>
          <a:p>
            <a:r>
              <a:rPr lang="en-US" altLang="ja-JP" sz="2400" dirty="0"/>
              <a:t>    &lt;/</a:t>
            </a:r>
            <a:r>
              <a:rPr lang="en-US" altLang="ja-JP" sz="2400" dirty="0" err="1"/>
              <a:t>foaf:Person</a:t>
            </a:r>
            <a:r>
              <a:rPr lang="en-US" altLang="ja-JP" sz="2400" dirty="0"/>
              <a:t>&gt;</a:t>
            </a:r>
          </a:p>
          <a:p>
            <a:r>
              <a:rPr lang="en-US" altLang="ja-JP" sz="2400" dirty="0"/>
              <a:t>    &lt;/</a:t>
            </a:r>
            <a:r>
              <a:rPr lang="en-US" altLang="ja-JP" sz="2400" dirty="0" err="1"/>
              <a:t>foaf:maker</a:t>
            </a:r>
            <a:r>
              <a:rPr lang="en-US" altLang="ja-JP" sz="2400" dirty="0"/>
              <a:t>&gt;</a:t>
            </a:r>
          </a:p>
          <a:p>
            <a:r>
              <a:rPr lang="en-US" altLang="ja-JP" sz="2400" dirty="0"/>
              <a:t>&lt;/</a:t>
            </a:r>
            <a:r>
              <a:rPr lang="en-US" altLang="ja-JP" sz="2400" dirty="0" err="1"/>
              <a:t>rdf:Description</a:t>
            </a:r>
            <a:r>
              <a:rPr lang="en-US" altLang="ja-JP" sz="2400" dirty="0"/>
              <a:t>&gt;</a:t>
            </a:r>
            <a:endParaRPr kumimoji="1" lang="ja-JP" altLang="en-US" sz="2400" dirty="0"/>
          </a:p>
        </p:txBody>
      </p:sp>
    </p:spTree>
    <p:extLst>
      <p:ext uri="{BB962C8B-B14F-4D97-AF65-F5344CB8AC3E}">
        <p14:creationId xmlns:p14="http://schemas.microsoft.com/office/powerpoint/2010/main" val="2978028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bib-cini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36540"/>
            <a:ext cx="7704856" cy="6404644"/>
          </a:xfrm>
          <a:prstGeom prst="rect">
            <a:avLst/>
          </a:prstGeom>
        </p:spPr>
      </p:pic>
    </p:spTree>
    <p:extLst>
      <p:ext uri="{BB962C8B-B14F-4D97-AF65-F5344CB8AC3E}">
        <p14:creationId xmlns:p14="http://schemas.microsoft.com/office/powerpoint/2010/main" val="1048751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4-06-02 18.58.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0"/>
            <a:ext cx="7530981" cy="6858000"/>
          </a:xfrm>
          <a:prstGeom prst="rect">
            <a:avLst/>
          </a:prstGeom>
        </p:spPr>
      </p:pic>
    </p:spTree>
    <p:extLst>
      <p:ext uri="{BB962C8B-B14F-4D97-AF65-F5344CB8AC3E}">
        <p14:creationId xmlns:p14="http://schemas.microsoft.com/office/powerpoint/2010/main" val="4289360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23528" y="188640"/>
            <a:ext cx="8424936" cy="19297597"/>
          </a:xfrm>
          <a:prstGeom prst="rect">
            <a:avLst/>
          </a:prstGeom>
          <a:noFill/>
        </p:spPr>
        <p:txBody>
          <a:bodyPr wrap="square" rtlCol="0">
            <a:spAutoFit/>
          </a:bodyPr>
          <a:lstStyle/>
          <a:p>
            <a:r>
              <a:rPr lang="en-US" altLang="ja-JP" sz="2400" dirty="0"/>
              <a:t>&lt;</a:t>
            </a:r>
            <a:r>
              <a:rPr lang="en-US" altLang="ja-JP" sz="2400" dirty="0" err="1"/>
              <a:t>rdf:RDF</a:t>
            </a:r>
            <a:r>
              <a:rPr lang="en-US" altLang="ja-JP" sz="2400" dirty="0"/>
              <a:t>&gt;</a:t>
            </a:r>
          </a:p>
          <a:p>
            <a:r>
              <a:rPr lang="en-US" altLang="ja-JP" sz="2400" dirty="0"/>
              <a:t>    &lt;</a:t>
            </a:r>
            <a:r>
              <a:rPr lang="en-US" altLang="ja-JP" sz="2400" dirty="0" err="1"/>
              <a:t>dcat:Dataset</a:t>
            </a:r>
            <a:r>
              <a:rPr lang="en-US" altLang="ja-JP" sz="2400" dirty="0"/>
              <a:t> </a:t>
            </a:r>
            <a:r>
              <a:rPr lang="en-US" altLang="ja-JP" sz="2400" dirty="0" err="1"/>
              <a:t>rdf:about</a:t>
            </a:r>
            <a:r>
              <a:rPr lang="en-US" altLang="ja-JP" sz="2400" dirty="0"/>
              <a:t>="http://</a:t>
            </a:r>
            <a:r>
              <a:rPr lang="en-US" altLang="ja-JP" sz="2400" dirty="0" err="1"/>
              <a:t>www.data.go.jp</a:t>
            </a:r>
            <a:r>
              <a:rPr lang="en-US" altLang="ja-JP" sz="2400" dirty="0"/>
              <a:t>/data/dataset/cas_08_ds_140327_00000001"&gt;</a:t>
            </a:r>
          </a:p>
          <a:p>
            <a:r>
              <a:rPr lang="en-US" altLang="ja-JP" sz="2400" dirty="0"/>
              <a:t>    &lt;</a:t>
            </a:r>
            <a:r>
              <a:rPr lang="en-US" altLang="ja-JP" sz="2400" dirty="0" err="1"/>
              <a:t>owl:sameAs</a:t>
            </a:r>
            <a:r>
              <a:rPr lang="en-US" altLang="ja-JP" sz="2400" dirty="0"/>
              <a:t> </a:t>
            </a:r>
            <a:r>
              <a:rPr lang="en-US" altLang="ja-JP" sz="2400" dirty="0" err="1"/>
              <a:t>rdf:resource</a:t>
            </a:r>
            <a:r>
              <a:rPr lang="en-US" altLang="ja-JP" sz="2400" dirty="0"/>
              <a:t>="urn:uuid:577bd189-cb27-4652-80cb-50822cb57c5c"&gt;&lt;/</a:t>
            </a:r>
            <a:r>
              <a:rPr lang="en-US" altLang="ja-JP" sz="2400" dirty="0" err="1"/>
              <a:t>owl:sameAs</a:t>
            </a:r>
            <a:r>
              <a:rPr lang="en-US" altLang="ja-JP" sz="2400" dirty="0"/>
              <a:t>&gt;</a:t>
            </a:r>
          </a:p>
          <a:p>
            <a:r>
              <a:rPr lang="en-US" altLang="ja-JP" sz="2400" dirty="0"/>
              <a:t>    &lt;</a:t>
            </a:r>
            <a:r>
              <a:rPr lang="en-US" altLang="ja-JP" sz="2400" dirty="0" err="1"/>
              <a:t>dct:description</a:t>
            </a:r>
            <a:r>
              <a:rPr lang="en-US" altLang="ja-JP" sz="2400" dirty="0"/>
              <a:t>&gt;&lt;/</a:t>
            </a:r>
            <a:r>
              <a:rPr lang="en-US" altLang="ja-JP" sz="2400" dirty="0" err="1"/>
              <a:t>dct:description</a:t>
            </a:r>
            <a:r>
              <a:rPr lang="en-US" altLang="ja-JP" sz="2400" dirty="0"/>
              <a:t>&gt;</a:t>
            </a:r>
          </a:p>
          <a:p>
            <a:r>
              <a:rPr lang="en-US" altLang="ja-JP" sz="2400" dirty="0"/>
              <a:t>    &lt;</a:t>
            </a:r>
            <a:r>
              <a:rPr lang="en-US" altLang="ja-JP" sz="2400" dirty="0" err="1"/>
              <a:t>dcat:keyword</a:t>
            </a:r>
            <a:r>
              <a:rPr lang="en-US" altLang="ja-JP" sz="2400" dirty="0"/>
              <a:t>&gt;</a:t>
            </a:r>
            <a:r>
              <a:rPr lang="ja-JP" altLang="en-US" sz="2400" dirty="0"/>
              <a:t>データカタログ</a:t>
            </a:r>
            <a:r>
              <a:rPr lang="en-US" altLang="ja-JP" sz="2400" dirty="0"/>
              <a:t>&lt;/</a:t>
            </a:r>
            <a:r>
              <a:rPr lang="en-US" altLang="ja-JP" sz="2400" dirty="0" err="1"/>
              <a:t>dcat:keyword</a:t>
            </a:r>
            <a:r>
              <a:rPr lang="en-US" altLang="ja-JP" sz="2400" dirty="0"/>
              <a:t>&gt;</a:t>
            </a:r>
          </a:p>
          <a:p>
            <a:r>
              <a:rPr lang="en-US" altLang="ja-JP" sz="2400" dirty="0"/>
              <a:t>        &lt;</a:t>
            </a:r>
            <a:r>
              <a:rPr lang="en-US" altLang="ja-JP" sz="2400" dirty="0" err="1"/>
              <a:t>dcat:keyword</a:t>
            </a:r>
            <a:r>
              <a:rPr lang="en-US" altLang="ja-JP" sz="2400" dirty="0"/>
              <a:t>&gt;</a:t>
            </a:r>
            <a:r>
              <a:rPr lang="ja-JP" altLang="en-US" sz="2400" dirty="0"/>
              <a:t>メタデータ</a:t>
            </a:r>
            <a:r>
              <a:rPr lang="en-US" altLang="ja-JP" sz="2400" dirty="0"/>
              <a:t>&lt;/</a:t>
            </a:r>
            <a:r>
              <a:rPr lang="en-US" altLang="ja-JP" sz="2400" dirty="0" err="1"/>
              <a:t>dcat:keyword</a:t>
            </a:r>
            <a:r>
              <a:rPr lang="en-US" altLang="ja-JP" sz="2400" dirty="0"/>
              <a:t>&gt;</a:t>
            </a:r>
          </a:p>
          <a:p>
            <a:r>
              <a:rPr lang="en-US" altLang="ja-JP" sz="2400" dirty="0"/>
              <a:t>    &lt;</a:t>
            </a:r>
            <a:r>
              <a:rPr lang="en-US" altLang="ja-JP" sz="2400" dirty="0" err="1"/>
              <a:t>foaf:homepage</a:t>
            </a:r>
            <a:r>
              <a:rPr lang="en-US" altLang="ja-JP" sz="2400" dirty="0"/>
              <a:t> </a:t>
            </a:r>
            <a:r>
              <a:rPr lang="en-US" altLang="ja-JP" sz="2400" dirty="0" err="1"/>
              <a:t>rdf:resource</a:t>
            </a:r>
            <a:r>
              <a:rPr lang="en-US" altLang="ja-JP" sz="2400" dirty="0"/>
              <a:t>="http://</a:t>
            </a:r>
            <a:r>
              <a:rPr lang="en-US" altLang="ja-JP" sz="2400" dirty="0" err="1"/>
              <a:t>www.data.go.jp</a:t>
            </a:r>
            <a:r>
              <a:rPr lang="en-US" altLang="ja-JP" sz="2400" dirty="0"/>
              <a:t>/data/dataset/cas_08_ds_140327_00000001"&gt;&lt;/</a:t>
            </a:r>
            <a:r>
              <a:rPr lang="en-US" altLang="ja-JP" sz="2400" dirty="0" err="1"/>
              <a:t>foaf:homepage</a:t>
            </a:r>
            <a:r>
              <a:rPr lang="en-US" altLang="ja-JP" sz="2400" dirty="0"/>
              <a:t>&gt;</a:t>
            </a:r>
          </a:p>
          <a:p>
            <a:r>
              <a:rPr lang="en-US" altLang="ja-JP" sz="2400" dirty="0"/>
              <a:t>    &lt;</a:t>
            </a:r>
            <a:r>
              <a:rPr lang="en-US" altLang="ja-JP" sz="2400" dirty="0" err="1"/>
              <a:t>rdfs:label</a:t>
            </a:r>
            <a:r>
              <a:rPr lang="en-US" altLang="ja-JP" sz="2400" dirty="0"/>
              <a:t>&gt;cas_08_ds_140327_00000001&lt;/</a:t>
            </a:r>
            <a:r>
              <a:rPr lang="en-US" altLang="ja-JP" sz="2400" dirty="0" err="1"/>
              <a:t>rdfs:label</a:t>
            </a:r>
            <a:r>
              <a:rPr lang="en-US" altLang="ja-JP" sz="2400" dirty="0"/>
              <a:t>&gt;</a:t>
            </a:r>
          </a:p>
          <a:p>
            <a:r>
              <a:rPr lang="en-US" altLang="ja-JP" sz="2400" dirty="0"/>
              <a:t>    &lt;</a:t>
            </a:r>
            <a:r>
              <a:rPr lang="en-US" altLang="ja-JP" sz="2400" dirty="0" err="1"/>
              <a:t>dct:identifier</a:t>
            </a:r>
            <a:r>
              <a:rPr lang="en-US" altLang="ja-JP" sz="2400" dirty="0"/>
              <a:t>&gt;cas_08_ds_140327_00000001&lt;/</a:t>
            </a:r>
            <a:r>
              <a:rPr lang="en-US" altLang="ja-JP" sz="2400" dirty="0" err="1"/>
              <a:t>dct:identifier</a:t>
            </a:r>
            <a:r>
              <a:rPr lang="en-US" altLang="ja-JP" sz="2400" dirty="0"/>
              <a:t>&gt;</a:t>
            </a:r>
          </a:p>
          <a:p>
            <a:r>
              <a:rPr lang="en-US" altLang="ja-JP" sz="2400" dirty="0"/>
              <a:t>    &lt;</a:t>
            </a:r>
            <a:r>
              <a:rPr lang="en-US" altLang="ja-JP" sz="2400" dirty="0" err="1"/>
              <a:t>dct:title</a:t>
            </a:r>
            <a:r>
              <a:rPr lang="en-US" altLang="ja-JP" sz="2400" dirty="0"/>
              <a:t>&gt;</a:t>
            </a:r>
            <a:r>
              <a:rPr lang="ja-JP" altLang="en-US" sz="2400" dirty="0"/>
              <a:t>メタデータ一覧</a:t>
            </a:r>
            <a:r>
              <a:rPr lang="en-US" altLang="ja-JP" sz="2400" dirty="0"/>
              <a:t>2014</a:t>
            </a:r>
            <a:r>
              <a:rPr lang="ja-JP" altLang="en-US" sz="2400" dirty="0"/>
              <a:t>年</a:t>
            </a:r>
            <a:r>
              <a:rPr lang="en-US" altLang="ja-JP" sz="2400" dirty="0"/>
              <a:t>3</a:t>
            </a:r>
            <a:r>
              <a:rPr lang="ja-JP" altLang="en-US" sz="2400" dirty="0"/>
              <a:t>月分</a:t>
            </a:r>
            <a:r>
              <a:rPr lang="en-US" altLang="ja-JP" sz="2400" dirty="0"/>
              <a:t>&lt;/</a:t>
            </a:r>
            <a:r>
              <a:rPr lang="en-US" altLang="ja-JP" sz="2400" dirty="0" err="1"/>
              <a:t>dct:title</a:t>
            </a:r>
            <a:r>
              <a:rPr lang="en-US" altLang="ja-JP" sz="2400" dirty="0"/>
              <a:t>&gt;</a:t>
            </a:r>
          </a:p>
          <a:p>
            <a:r>
              <a:rPr lang="en-US" altLang="ja-JP" sz="2400" dirty="0"/>
              <a:t>        &lt;</a:t>
            </a:r>
            <a:r>
              <a:rPr lang="en-US" altLang="ja-JP" sz="2400" dirty="0" err="1"/>
              <a:t>dcat:distribution</a:t>
            </a:r>
            <a:r>
              <a:rPr lang="en-US" altLang="ja-JP" sz="2400" dirty="0"/>
              <a:t>&gt;</a:t>
            </a:r>
          </a:p>
          <a:p>
            <a:r>
              <a:rPr lang="en-US" altLang="ja-JP" sz="2400" dirty="0"/>
              <a:t>            &lt;</a:t>
            </a:r>
            <a:r>
              <a:rPr lang="en-US" altLang="ja-JP" sz="2400" dirty="0" err="1"/>
              <a:t>dcat:Distribution</a:t>
            </a:r>
            <a:r>
              <a:rPr lang="en-US" altLang="ja-JP" sz="2400" dirty="0"/>
              <a:t>&gt;</a:t>
            </a:r>
          </a:p>
          <a:p>
            <a:r>
              <a:rPr lang="en-US" altLang="ja-JP" sz="2400" dirty="0"/>
              <a:t>                &lt;</a:t>
            </a:r>
            <a:r>
              <a:rPr lang="en-US" altLang="ja-JP" sz="2400" dirty="0" err="1"/>
              <a:t>dcat:accessURL</a:t>
            </a:r>
            <a:r>
              <a:rPr lang="en-US" altLang="ja-JP" sz="2400" dirty="0"/>
              <a:t> </a:t>
            </a:r>
            <a:r>
              <a:rPr lang="en-US" altLang="ja-JP" sz="2400" dirty="0" err="1"/>
              <a:t>rdf:resource</a:t>
            </a:r>
            <a:r>
              <a:rPr lang="en-US" altLang="ja-JP" sz="2400" dirty="0"/>
              <a:t>="http://</a:t>
            </a:r>
            <a:r>
              <a:rPr lang="en-US" altLang="ja-JP" sz="2400" dirty="0" err="1"/>
              <a:t>www.data.go.jp</a:t>
            </a:r>
            <a:r>
              <a:rPr lang="en-US" altLang="ja-JP" sz="2400" dirty="0"/>
              <a:t>/data/storage/f/2014-03-28T11%3A38%3A13.016Z/metadata20140327.csv"&gt;&lt;/</a:t>
            </a:r>
            <a:r>
              <a:rPr lang="en-US" altLang="ja-JP" sz="2400" dirty="0" err="1"/>
              <a:t>dcat:accessURL</a:t>
            </a:r>
            <a:r>
              <a:rPr lang="en-US" altLang="ja-JP" sz="2400" dirty="0"/>
              <a:t>&gt;</a:t>
            </a:r>
          </a:p>
          <a:p>
            <a:r>
              <a:rPr lang="en-US" altLang="ja-JP" sz="2400" dirty="0"/>
              <a:t>                    &lt;</a:t>
            </a:r>
            <a:r>
              <a:rPr lang="en-US" altLang="ja-JP" sz="2400" dirty="0" err="1"/>
              <a:t>dct:format</a:t>
            </a:r>
            <a:r>
              <a:rPr lang="en-US" altLang="ja-JP" sz="2400" dirty="0"/>
              <a:t>&gt;</a:t>
            </a:r>
          </a:p>
          <a:p>
            <a:r>
              <a:rPr lang="en-US" altLang="ja-JP" sz="2400" dirty="0"/>
              <a:t>                        &lt;</a:t>
            </a:r>
            <a:r>
              <a:rPr lang="en-US" altLang="ja-JP" sz="2400" dirty="0" err="1"/>
              <a:t>dct:IMT</a:t>
            </a:r>
            <a:r>
              <a:rPr lang="en-US" altLang="ja-JP" sz="2400" dirty="0"/>
              <a:t>&gt;</a:t>
            </a:r>
          </a:p>
          <a:p>
            <a:r>
              <a:rPr lang="en-US" altLang="ja-JP" sz="2400" dirty="0"/>
              <a:t>                            &lt;</a:t>
            </a:r>
            <a:r>
              <a:rPr lang="en-US" altLang="ja-JP" sz="2400" dirty="0" err="1"/>
              <a:t>rdf:value</a:t>
            </a:r>
            <a:r>
              <a:rPr lang="en-US" altLang="ja-JP" sz="2400" dirty="0"/>
              <a:t>&gt;CSV&lt;/</a:t>
            </a:r>
            <a:r>
              <a:rPr lang="en-US" altLang="ja-JP" sz="2400" dirty="0" err="1"/>
              <a:t>rdf:value</a:t>
            </a:r>
            <a:r>
              <a:rPr lang="en-US" altLang="ja-JP" sz="2400" dirty="0"/>
              <a:t>&gt;</a:t>
            </a:r>
          </a:p>
          <a:p>
            <a:r>
              <a:rPr lang="en-US" altLang="ja-JP" sz="2400" dirty="0"/>
              <a:t>                            &lt;</a:t>
            </a:r>
            <a:r>
              <a:rPr lang="en-US" altLang="ja-JP" sz="2400" dirty="0" err="1"/>
              <a:t>rdfs:label</a:t>
            </a:r>
            <a:r>
              <a:rPr lang="en-US" altLang="ja-JP" sz="2400" dirty="0"/>
              <a:t>&gt;CSV&lt;/</a:t>
            </a:r>
            <a:r>
              <a:rPr lang="en-US" altLang="ja-JP" sz="2400" dirty="0" err="1"/>
              <a:t>rdfs:label</a:t>
            </a:r>
            <a:r>
              <a:rPr lang="en-US" altLang="ja-JP" sz="2400" dirty="0"/>
              <a:t>&gt;</a:t>
            </a:r>
          </a:p>
          <a:p>
            <a:r>
              <a:rPr lang="en-US" altLang="ja-JP" sz="2400" dirty="0"/>
              <a:t>                        &lt;/</a:t>
            </a:r>
            <a:r>
              <a:rPr lang="en-US" altLang="ja-JP" sz="2400" dirty="0" err="1"/>
              <a:t>dct:IMT</a:t>
            </a:r>
            <a:r>
              <a:rPr lang="en-US" altLang="ja-JP" sz="2400" dirty="0"/>
              <a:t>&gt;</a:t>
            </a:r>
          </a:p>
          <a:p>
            <a:r>
              <a:rPr lang="en-US" altLang="ja-JP" sz="2400" dirty="0"/>
              <a:t>                    &lt;/</a:t>
            </a:r>
            <a:r>
              <a:rPr lang="en-US" altLang="ja-JP" sz="2400" dirty="0" err="1"/>
              <a:t>dct:format</a:t>
            </a:r>
            <a:r>
              <a:rPr lang="en-US" altLang="ja-JP" sz="2400" dirty="0"/>
              <a:t>&gt;</a:t>
            </a:r>
          </a:p>
          <a:p>
            <a:r>
              <a:rPr lang="en-US" altLang="ja-JP" sz="2400" dirty="0"/>
              <a:t>               &lt;</a:t>
            </a:r>
            <a:r>
              <a:rPr lang="en-US" altLang="ja-JP" sz="2400" dirty="0" err="1"/>
              <a:t>dct:title</a:t>
            </a:r>
            <a:r>
              <a:rPr lang="en-US" altLang="ja-JP" sz="2400" dirty="0"/>
              <a:t>&gt;</a:t>
            </a:r>
            <a:r>
              <a:rPr lang="ja-JP" altLang="en-US" sz="2400" dirty="0"/>
              <a:t>メタデータ一覧</a:t>
            </a:r>
            <a:r>
              <a:rPr lang="en-US" altLang="ja-JP" sz="2400" dirty="0"/>
              <a:t>2014</a:t>
            </a:r>
            <a:r>
              <a:rPr lang="ja-JP" altLang="en-US" sz="2400" dirty="0"/>
              <a:t>年</a:t>
            </a:r>
            <a:r>
              <a:rPr lang="en-US" altLang="ja-JP" sz="2400" dirty="0"/>
              <a:t>3</a:t>
            </a:r>
            <a:r>
              <a:rPr lang="ja-JP" altLang="en-US" sz="2400" dirty="0"/>
              <a:t>月分</a:t>
            </a:r>
            <a:r>
              <a:rPr lang="en-US" altLang="ja-JP" sz="2400" dirty="0"/>
              <a:t>&lt;/</a:t>
            </a:r>
            <a:r>
              <a:rPr lang="en-US" altLang="ja-JP" sz="2400" dirty="0" err="1"/>
              <a:t>dct:title</a:t>
            </a:r>
            <a:r>
              <a:rPr lang="en-US" altLang="ja-JP" sz="2400" dirty="0"/>
              <a:t>&gt;</a:t>
            </a:r>
          </a:p>
          <a:p>
            <a:r>
              <a:rPr lang="en-US" altLang="ja-JP" sz="2400" dirty="0"/>
              <a:t>            &lt;/</a:t>
            </a:r>
            <a:r>
              <a:rPr lang="en-US" altLang="ja-JP" sz="2400" dirty="0" err="1"/>
              <a:t>dcat:Distribution</a:t>
            </a:r>
            <a:r>
              <a:rPr lang="en-US" altLang="ja-JP" sz="2400" dirty="0"/>
              <a:t>&gt;</a:t>
            </a:r>
          </a:p>
          <a:p>
            <a:r>
              <a:rPr lang="en-US" altLang="ja-JP" sz="2400" dirty="0"/>
              <a:t>        &lt;/</a:t>
            </a:r>
            <a:r>
              <a:rPr lang="en-US" altLang="ja-JP" sz="2400" dirty="0" err="1"/>
              <a:t>dcat:distribution</a:t>
            </a:r>
            <a:r>
              <a:rPr lang="en-US" altLang="ja-JP" sz="2400" dirty="0"/>
              <a:t>&gt;</a:t>
            </a:r>
          </a:p>
          <a:p>
            <a:r>
              <a:rPr lang="en-US" altLang="ja-JP" sz="2400" dirty="0"/>
              <a:t>    &lt;</a:t>
            </a:r>
            <a:r>
              <a:rPr lang="en-US" altLang="ja-JP" sz="2400" dirty="0" err="1"/>
              <a:t>dct:creator</a:t>
            </a:r>
            <a:r>
              <a:rPr lang="en-US" altLang="ja-JP" sz="2400" dirty="0"/>
              <a:t>&gt;</a:t>
            </a:r>
          </a:p>
          <a:p>
            <a:r>
              <a:rPr lang="en-US" altLang="ja-JP" sz="2400" dirty="0"/>
              <a:t>      &lt;</a:t>
            </a:r>
            <a:r>
              <a:rPr lang="en-US" altLang="ja-JP" sz="2400" dirty="0" err="1"/>
              <a:t>rdf:Description</a:t>
            </a:r>
            <a:r>
              <a:rPr lang="en-US" altLang="ja-JP" sz="2400" dirty="0"/>
              <a:t>&gt;</a:t>
            </a:r>
          </a:p>
          <a:p>
            <a:r>
              <a:rPr lang="en-US" altLang="ja-JP" sz="2400" dirty="0"/>
              <a:t>        &lt;</a:t>
            </a:r>
            <a:r>
              <a:rPr lang="en-US" altLang="ja-JP" sz="2400" dirty="0" err="1"/>
              <a:t>foaf:name</a:t>
            </a:r>
            <a:r>
              <a:rPr lang="en-US" altLang="ja-JP" sz="2400" dirty="0"/>
              <a:t>&gt;</a:t>
            </a:r>
            <a:r>
              <a:rPr lang="ja-JP" altLang="en-US" sz="2400" dirty="0"/>
              <a:t>内閣官房</a:t>
            </a:r>
            <a:r>
              <a:rPr lang="en-US" altLang="ja-JP" sz="2400" dirty="0"/>
              <a:t>&lt;/</a:t>
            </a:r>
            <a:r>
              <a:rPr lang="en-US" altLang="ja-JP" sz="2400" dirty="0" err="1"/>
              <a:t>foaf:name</a:t>
            </a:r>
            <a:r>
              <a:rPr lang="en-US" altLang="ja-JP" sz="2400" dirty="0"/>
              <a:t>&gt;</a:t>
            </a:r>
          </a:p>
          <a:p>
            <a:r>
              <a:rPr lang="en-US" altLang="ja-JP" sz="2400" dirty="0"/>
              <a:t>      &lt;/</a:t>
            </a:r>
            <a:r>
              <a:rPr lang="en-US" altLang="ja-JP" sz="2400" dirty="0" err="1"/>
              <a:t>rdf:Description</a:t>
            </a:r>
            <a:r>
              <a:rPr lang="en-US" altLang="ja-JP" sz="2400" dirty="0"/>
              <a:t>&gt;</a:t>
            </a:r>
          </a:p>
          <a:p>
            <a:r>
              <a:rPr lang="en-US" altLang="ja-JP" sz="2400" dirty="0"/>
              <a:t>    &lt;/</a:t>
            </a:r>
            <a:r>
              <a:rPr lang="en-US" altLang="ja-JP" sz="2400" dirty="0" err="1"/>
              <a:t>dct:creator</a:t>
            </a:r>
            <a:r>
              <a:rPr lang="en-US" altLang="ja-JP" sz="2400" dirty="0"/>
              <a:t>&gt;</a:t>
            </a:r>
          </a:p>
          <a:p>
            <a:r>
              <a:rPr lang="en-US" altLang="ja-JP" sz="2400" dirty="0"/>
              <a:t>        &lt;</a:t>
            </a:r>
            <a:r>
              <a:rPr lang="en-US" altLang="ja-JP" sz="2400" dirty="0" err="1"/>
              <a:t>dct:relation</a:t>
            </a:r>
            <a:r>
              <a:rPr lang="en-US" altLang="ja-JP" sz="2400" dirty="0"/>
              <a:t>&gt;</a:t>
            </a:r>
          </a:p>
          <a:p>
            <a:r>
              <a:rPr lang="en-US" altLang="ja-JP" sz="2400" dirty="0"/>
              <a:t>          &lt;</a:t>
            </a:r>
            <a:r>
              <a:rPr lang="en-US" altLang="ja-JP" sz="2400" dirty="0" err="1"/>
              <a:t>rdf:Description</a:t>
            </a:r>
            <a:r>
              <a:rPr lang="en-US" altLang="ja-JP" sz="2400" dirty="0"/>
              <a:t>&gt;</a:t>
            </a:r>
          </a:p>
          <a:p>
            <a:r>
              <a:rPr lang="en-US" altLang="ja-JP" sz="2400" dirty="0"/>
              <a:t>            &lt;</a:t>
            </a:r>
            <a:r>
              <a:rPr lang="en-US" altLang="ja-JP" sz="2400" dirty="0" err="1"/>
              <a:t>rdfs:label</a:t>
            </a:r>
            <a:r>
              <a:rPr lang="en-US" altLang="ja-JP" sz="2400" dirty="0"/>
              <a:t>&gt;</a:t>
            </a:r>
            <a:r>
              <a:rPr lang="en-US" altLang="ja-JP" sz="2400" dirty="0" err="1"/>
              <a:t>frequency_of_update</a:t>
            </a:r>
            <a:r>
              <a:rPr lang="en-US" altLang="ja-JP" sz="2400" dirty="0"/>
              <a:t>&lt;/</a:t>
            </a:r>
            <a:r>
              <a:rPr lang="en-US" altLang="ja-JP" sz="2400" dirty="0" err="1"/>
              <a:t>rdfs:label</a:t>
            </a:r>
            <a:r>
              <a:rPr lang="en-US" altLang="ja-JP" sz="2400" dirty="0"/>
              <a:t>&gt;</a:t>
            </a:r>
          </a:p>
          <a:p>
            <a:r>
              <a:rPr lang="en-US" altLang="ja-JP" sz="2400" dirty="0"/>
              <a:t>            &lt;</a:t>
            </a:r>
            <a:r>
              <a:rPr lang="en-US" altLang="ja-JP" sz="2400" dirty="0" err="1"/>
              <a:t>rdf:value</a:t>
            </a:r>
            <a:r>
              <a:rPr lang="en-US" altLang="ja-JP" sz="2400" dirty="0"/>
              <a:t>&gt;</a:t>
            </a:r>
            <a:r>
              <a:rPr lang="ja-JP" altLang="en-US" sz="2400" dirty="0"/>
              <a:t>随時</a:t>
            </a:r>
            <a:r>
              <a:rPr lang="en-US" altLang="ja-JP" sz="2400" dirty="0"/>
              <a:t>&lt;/</a:t>
            </a:r>
            <a:r>
              <a:rPr lang="en-US" altLang="ja-JP" sz="2400" dirty="0" err="1"/>
              <a:t>rdf:value</a:t>
            </a:r>
            <a:r>
              <a:rPr lang="en-US" altLang="ja-JP" sz="2400" dirty="0"/>
              <a:t>&gt;</a:t>
            </a:r>
          </a:p>
          <a:p>
            <a:r>
              <a:rPr lang="en-US" altLang="ja-JP" sz="2400" dirty="0"/>
              <a:t>          &lt;/</a:t>
            </a:r>
            <a:r>
              <a:rPr lang="en-US" altLang="ja-JP" sz="2400" dirty="0" err="1"/>
              <a:t>rdf:Description</a:t>
            </a:r>
            <a:r>
              <a:rPr lang="en-US" altLang="ja-JP" sz="2400" dirty="0"/>
              <a:t>&gt;</a:t>
            </a:r>
          </a:p>
          <a:p>
            <a:r>
              <a:rPr lang="en-US" altLang="ja-JP" sz="2400" dirty="0"/>
              <a:t>        &lt;/</a:t>
            </a:r>
            <a:r>
              <a:rPr lang="en-US" altLang="ja-JP" sz="2400" dirty="0" err="1"/>
              <a:t>dct:relation</a:t>
            </a:r>
            <a:r>
              <a:rPr lang="en-US" altLang="ja-JP" sz="2400" dirty="0"/>
              <a:t>&gt;</a:t>
            </a:r>
          </a:p>
          <a:p>
            <a:r>
              <a:rPr lang="en-US" altLang="ja-JP" sz="2400" dirty="0"/>
              <a:t>        &lt;</a:t>
            </a:r>
            <a:r>
              <a:rPr lang="en-US" altLang="ja-JP" sz="2400" dirty="0" err="1"/>
              <a:t>dct:relation</a:t>
            </a:r>
            <a:r>
              <a:rPr lang="en-US" altLang="ja-JP" sz="2400" dirty="0"/>
              <a:t>&gt;</a:t>
            </a:r>
          </a:p>
          <a:p>
            <a:r>
              <a:rPr lang="en-US" altLang="ja-JP" sz="2400" dirty="0"/>
              <a:t>          &lt;</a:t>
            </a:r>
            <a:r>
              <a:rPr lang="en-US" altLang="ja-JP" sz="2400" dirty="0" err="1"/>
              <a:t>rdf:Description</a:t>
            </a:r>
            <a:r>
              <a:rPr lang="en-US" altLang="ja-JP" sz="2400" dirty="0"/>
              <a:t>&gt;</a:t>
            </a:r>
          </a:p>
          <a:p>
            <a:r>
              <a:rPr lang="en-US" altLang="ja-JP" sz="2400" dirty="0"/>
              <a:t>            &lt;</a:t>
            </a:r>
            <a:r>
              <a:rPr lang="en-US" altLang="ja-JP" sz="2400" dirty="0" err="1"/>
              <a:t>rdfs:label</a:t>
            </a:r>
            <a:r>
              <a:rPr lang="en-US" altLang="ja-JP" sz="2400" dirty="0"/>
              <a:t>&gt;publisher&lt;/</a:t>
            </a:r>
            <a:r>
              <a:rPr lang="en-US" altLang="ja-JP" sz="2400" dirty="0" err="1"/>
              <a:t>rdfs:label</a:t>
            </a:r>
            <a:r>
              <a:rPr lang="en-US" altLang="ja-JP" sz="2400" dirty="0"/>
              <a:t>&gt;</a:t>
            </a:r>
          </a:p>
          <a:p>
            <a:r>
              <a:rPr lang="en-US" altLang="ja-JP" sz="2400" dirty="0"/>
              <a:t>            &lt;</a:t>
            </a:r>
            <a:r>
              <a:rPr lang="en-US" altLang="ja-JP" sz="2400" dirty="0" err="1"/>
              <a:t>rdf:value</a:t>
            </a:r>
            <a:r>
              <a:rPr lang="en-US" altLang="ja-JP" sz="2400" dirty="0"/>
              <a:t>&gt;</a:t>
            </a:r>
            <a:r>
              <a:rPr lang="ja-JP" altLang="en-US" sz="2400" dirty="0"/>
              <a:t>情報通信技術</a:t>
            </a:r>
            <a:r>
              <a:rPr lang="en-US" altLang="ja-JP" sz="2400" dirty="0"/>
              <a:t>(IT)</a:t>
            </a:r>
            <a:r>
              <a:rPr lang="ja-JP" altLang="en-US" sz="2400" dirty="0"/>
              <a:t>総合戦略室</a:t>
            </a:r>
            <a:r>
              <a:rPr lang="en-US" altLang="ja-JP" sz="2400" dirty="0"/>
              <a:t>&lt;/</a:t>
            </a:r>
            <a:r>
              <a:rPr lang="en-US" altLang="ja-JP" sz="2400" dirty="0" err="1"/>
              <a:t>rdf:value</a:t>
            </a:r>
            <a:r>
              <a:rPr lang="en-US" altLang="ja-JP" sz="2400" dirty="0"/>
              <a:t>&gt;</a:t>
            </a:r>
          </a:p>
          <a:p>
            <a:r>
              <a:rPr lang="en-US" altLang="ja-JP" sz="2400" dirty="0"/>
              <a:t>          &lt;/</a:t>
            </a:r>
            <a:r>
              <a:rPr lang="en-US" altLang="ja-JP" sz="2400" dirty="0" err="1"/>
              <a:t>rdf:Description</a:t>
            </a:r>
            <a:r>
              <a:rPr lang="en-US" altLang="ja-JP" sz="2400" dirty="0"/>
              <a:t>&gt;</a:t>
            </a:r>
          </a:p>
          <a:p>
            <a:r>
              <a:rPr lang="en-US" altLang="ja-JP" sz="2400" dirty="0"/>
              <a:t>        &lt;/</a:t>
            </a:r>
            <a:r>
              <a:rPr lang="en-US" altLang="ja-JP" sz="2400" dirty="0" err="1"/>
              <a:t>dct:relation</a:t>
            </a:r>
            <a:r>
              <a:rPr lang="en-US" altLang="ja-JP" sz="2400" dirty="0"/>
              <a:t>&gt;</a:t>
            </a:r>
          </a:p>
          <a:p>
            <a:r>
              <a:rPr lang="en-US" altLang="ja-JP" sz="2400" dirty="0"/>
              <a:t>        &lt;</a:t>
            </a:r>
            <a:r>
              <a:rPr lang="en-US" altLang="ja-JP" sz="2400" dirty="0" err="1"/>
              <a:t>dct:relation</a:t>
            </a:r>
            <a:r>
              <a:rPr lang="en-US" altLang="ja-JP" sz="2400" dirty="0"/>
              <a:t>&gt;</a:t>
            </a:r>
          </a:p>
          <a:p>
            <a:r>
              <a:rPr lang="en-US" altLang="ja-JP" sz="2400" dirty="0"/>
              <a:t>          &lt;</a:t>
            </a:r>
            <a:r>
              <a:rPr lang="en-US" altLang="ja-JP" sz="2400" dirty="0" err="1"/>
              <a:t>rdf:Description</a:t>
            </a:r>
            <a:r>
              <a:rPr lang="en-US" altLang="ja-JP" sz="2400" dirty="0"/>
              <a:t>&gt;</a:t>
            </a:r>
          </a:p>
          <a:p>
            <a:r>
              <a:rPr lang="en-US" altLang="ja-JP" sz="2400" dirty="0"/>
              <a:t>            &lt;</a:t>
            </a:r>
            <a:r>
              <a:rPr lang="en-US" altLang="ja-JP" sz="2400" dirty="0" err="1"/>
              <a:t>rdfs:label</a:t>
            </a:r>
            <a:r>
              <a:rPr lang="en-US" altLang="ja-JP" sz="2400" dirty="0"/>
              <a:t>&gt;</a:t>
            </a:r>
            <a:r>
              <a:rPr lang="en-US" altLang="ja-JP" sz="2400" dirty="0" err="1"/>
              <a:t>release_day</a:t>
            </a:r>
            <a:r>
              <a:rPr lang="en-US" altLang="ja-JP" sz="2400" dirty="0"/>
              <a:t>&lt;/</a:t>
            </a:r>
            <a:r>
              <a:rPr lang="en-US" altLang="ja-JP" sz="2400" dirty="0" err="1"/>
              <a:t>rdfs:label</a:t>
            </a:r>
            <a:r>
              <a:rPr lang="en-US" altLang="ja-JP" sz="2400" dirty="0"/>
              <a:t>&gt;</a:t>
            </a:r>
          </a:p>
          <a:p>
            <a:r>
              <a:rPr lang="en-US" altLang="ja-JP" sz="2400" dirty="0"/>
              <a:t>            &lt;</a:t>
            </a:r>
            <a:r>
              <a:rPr lang="en-US" altLang="ja-JP" sz="2400" dirty="0" err="1"/>
              <a:t>rdf:value</a:t>
            </a:r>
            <a:r>
              <a:rPr lang="en-US" altLang="ja-JP" sz="2400" dirty="0"/>
              <a:t>&gt;2014-03-27&lt;/</a:t>
            </a:r>
            <a:r>
              <a:rPr lang="en-US" altLang="ja-JP" sz="2400" dirty="0" err="1"/>
              <a:t>rdf:value</a:t>
            </a:r>
            <a:r>
              <a:rPr lang="en-US" altLang="ja-JP" sz="2400" dirty="0"/>
              <a:t>&gt;</a:t>
            </a:r>
          </a:p>
          <a:p>
            <a:r>
              <a:rPr lang="en-US" altLang="ja-JP" sz="2400" dirty="0"/>
              <a:t>          &lt;/</a:t>
            </a:r>
            <a:r>
              <a:rPr lang="en-US" altLang="ja-JP" sz="2400" dirty="0" err="1"/>
              <a:t>rdf:Description</a:t>
            </a:r>
            <a:r>
              <a:rPr lang="en-US" altLang="ja-JP" sz="2400" dirty="0"/>
              <a:t>&gt;</a:t>
            </a:r>
          </a:p>
          <a:p>
            <a:r>
              <a:rPr lang="en-US" altLang="ja-JP" sz="2400" dirty="0"/>
              <a:t>        &lt;/</a:t>
            </a:r>
            <a:r>
              <a:rPr lang="en-US" altLang="ja-JP" sz="2400" dirty="0" err="1"/>
              <a:t>dct:relation</a:t>
            </a:r>
            <a:r>
              <a:rPr lang="en-US" altLang="ja-JP" sz="2400" dirty="0"/>
              <a:t>&gt;</a:t>
            </a:r>
          </a:p>
          <a:p>
            <a:r>
              <a:rPr lang="en-US" altLang="ja-JP" sz="2400" dirty="0"/>
              <a:t>  &lt;/</a:t>
            </a:r>
            <a:r>
              <a:rPr lang="en-US" altLang="ja-JP" sz="2400" dirty="0" err="1"/>
              <a:t>dcat:Dataset</a:t>
            </a:r>
            <a:r>
              <a:rPr lang="en-US" altLang="ja-JP" sz="2400" dirty="0"/>
              <a:t>&gt;</a:t>
            </a:r>
          </a:p>
          <a:p>
            <a:r>
              <a:rPr lang="en-US" altLang="ja-JP" sz="2400" dirty="0"/>
              <a:t>&lt;/</a:t>
            </a:r>
            <a:r>
              <a:rPr lang="en-US" altLang="ja-JP" sz="2400" dirty="0" err="1"/>
              <a:t>rdf:RDF</a:t>
            </a:r>
            <a:r>
              <a:rPr lang="en-US" altLang="ja-JP" sz="2400" dirty="0"/>
              <a:t>&gt;</a:t>
            </a:r>
            <a:endParaRPr kumimoji="1" lang="ja-JP" altLang="en-US" sz="2400" dirty="0"/>
          </a:p>
        </p:txBody>
      </p:sp>
    </p:spTree>
    <p:extLst>
      <p:ext uri="{BB962C8B-B14F-4D97-AF65-F5344CB8AC3E}">
        <p14:creationId xmlns:p14="http://schemas.microsoft.com/office/powerpoint/2010/main" val="3408924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ここまでのまとめ</a:t>
            </a:r>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a:t>データの共有と再利用を促すためのルール</a:t>
            </a:r>
            <a:endParaRPr kumimoji="1" lang="en-US" altLang="ja-JP" dirty="0"/>
          </a:p>
          <a:p>
            <a:pPr lvl="1"/>
            <a:r>
              <a:rPr kumimoji="1" lang="ja-JP" altLang="en-US" dirty="0"/>
              <a:t>データモデル</a:t>
            </a:r>
            <a:endParaRPr kumimoji="1" lang="en-US" altLang="ja-JP" dirty="0"/>
          </a:p>
          <a:p>
            <a:pPr lvl="1"/>
            <a:r>
              <a:rPr kumimoji="1" lang="ja-JP" altLang="en-US" dirty="0"/>
              <a:t>シンタックス</a:t>
            </a:r>
            <a:endParaRPr kumimoji="1" lang="en-US" altLang="ja-JP" dirty="0"/>
          </a:p>
          <a:p>
            <a:pPr lvl="1"/>
            <a:r>
              <a:rPr lang="ja-JP" altLang="en-US" dirty="0"/>
              <a:t>セマンティクス</a:t>
            </a:r>
            <a:endParaRPr lang="en-US" altLang="ja-JP" dirty="0"/>
          </a:p>
          <a:p>
            <a:pPr lvl="1"/>
            <a:r>
              <a:rPr kumimoji="1" lang="ja-JP" altLang="en-US" dirty="0"/>
              <a:t>メタデータ</a:t>
            </a:r>
            <a:endParaRPr kumimoji="1" lang="en-US" altLang="ja-JP" dirty="0"/>
          </a:p>
          <a:p>
            <a:r>
              <a:rPr lang="en-US" altLang="ja-JP" dirty="0"/>
              <a:t>LOD</a:t>
            </a:r>
            <a:r>
              <a:rPr lang="ja-JP" altLang="en-US" dirty="0"/>
              <a:t>の位置付け</a:t>
            </a:r>
            <a:endParaRPr lang="en-US" altLang="ja-JP" dirty="0"/>
          </a:p>
          <a:p>
            <a:pPr lvl="1"/>
            <a:r>
              <a:rPr lang="ja-JP" altLang="en-US" dirty="0">
                <a:solidFill>
                  <a:srgbClr val="FF0000"/>
                </a:solidFill>
              </a:rPr>
              <a:t>ウェブ</a:t>
            </a:r>
            <a:r>
              <a:rPr lang="ja-JP" altLang="en-US" dirty="0"/>
              <a:t>上でのデータ共有・再利用のための最小構成の技術群</a:t>
            </a:r>
            <a:endParaRPr lang="en-US" altLang="ja-JP" dirty="0"/>
          </a:p>
          <a:p>
            <a:pPr lvl="1"/>
            <a:r>
              <a:rPr lang="en-US" altLang="ja-JP" dirty="0"/>
              <a:t>HTTP</a:t>
            </a:r>
            <a:r>
              <a:rPr lang="ja-JP" altLang="en-US" dirty="0"/>
              <a:t>＋</a:t>
            </a:r>
            <a:r>
              <a:rPr lang="en-US" altLang="ja-JP" dirty="0"/>
              <a:t>URI</a:t>
            </a:r>
            <a:r>
              <a:rPr lang="ja-JP" altLang="en-US" dirty="0"/>
              <a:t>＋</a:t>
            </a:r>
            <a:r>
              <a:rPr lang="en-US" altLang="ja-JP" dirty="0"/>
              <a:t>RDF</a:t>
            </a:r>
          </a:p>
        </p:txBody>
      </p:sp>
    </p:spTree>
    <p:extLst>
      <p:ext uri="{BB962C8B-B14F-4D97-AF65-F5344CB8AC3E}">
        <p14:creationId xmlns:p14="http://schemas.microsoft.com/office/powerpoint/2010/main" val="545671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179512" y="2382257"/>
            <a:ext cx="8784976" cy="972574"/>
          </a:xfrm>
        </p:spPr>
        <p:txBody>
          <a:bodyPr/>
          <a:lstStyle/>
          <a:p>
            <a:pPr algn="ctr">
              <a:lnSpc>
                <a:spcPct val="130000"/>
              </a:lnSpc>
            </a:pPr>
            <a:r>
              <a:rPr lang="ja-JP" altLang="en-US" sz="4400" dirty="0"/>
              <a:t>ウェブ・</a:t>
            </a:r>
            <a:r>
              <a:rPr lang="en-US" altLang="ja-JP" sz="4400" dirty="0"/>
              <a:t>RDF</a:t>
            </a:r>
            <a:r>
              <a:rPr lang="ja-JP" altLang="en-US" sz="4400" dirty="0"/>
              <a:t>・</a:t>
            </a:r>
            <a:r>
              <a:rPr lang="en-US" altLang="ja-JP" sz="4400" dirty="0"/>
              <a:t>LOD</a:t>
            </a:r>
            <a:endParaRPr lang="ja-JP" altLang="en-US" sz="4400" dirty="0"/>
          </a:p>
        </p:txBody>
      </p:sp>
      <p:sp>
        <p:nvSpPr>
          <p:cNvPr id="15363" name="Rectangle 3"/>
          <p:cNvSpPr>
            <a:spLocks noGrp="1" noChangeArrowheads="1"/>
          </p:cNvSpPr>
          <p:nvPr>
            <p:ph type="subTitle" idx="1"/>
          </p:nvPr>
        </p:nvSpPr>
        <p:spPr>
          <a:xfrm>
            <a:off x="838200" y="4365104"/>
            <a:ext cx="7467600" cy="1458913"/>
          </a:xfrm>
        </p:spPr>
        <p:txBody>
          <a:bodyPr/>
          <a:lstStyle/>
          <a:p>
            <a:r>
              <a:rPr lang="ja-JP" altLang="en-US" sz="2400" dirty="0"/>
              <a:t>国立情報学研究所</a:t>
            </a:r>
            <a:endParaRPr lang="en-US" altLang="ja-JP" sz="2400" dirty="0"/>
          </a:p>
          <a:p>
            <a:r>
              <a:rPr lang="ja-JP" altLang="en-US" sz="2400" dirty="0"/>
              <a:t>大向</a:t>
            </a:r>
            <a:r>
              <a:rPr lang="en-US" altLang="ja-JP" sz="2400" dirty="0"/>
              <a:t> </a:t>
            </a:r>
            <a:r>
              <a:rPr lang="ja-JP" altLang="en-US" sz="2400" dirty="0"/>
              <a:t>一輝</a:t>
            </a:r>
            <a:endParaRPr lang="en-US" altLang="ja-JP" sz="2400" dirty="0"/>
          </a:p>
          <a:p>
            <a:r>
              <a:rPr lang="en-US" altLang="ja-JP" sz="2400" dirty="0"/>
              <a:t>@i2k</a:t>
            </a:r>
          </a:p>
        </p:txBody>
      </p:sp>
    </p:spTree>
    <p:extLst>
      <p:ext uri="{BB962C8B-B14F-4D97-AF65-F5344CB8AC3E}">
        <p14:creationId xmlns:p14="http://schemas.microsoft.com/office/powerpoint/2010/main" val="693271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科学研究と情報技術</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2800" dirty="0"/>
              <a:t>研究手法への影響</a:t>
            </a:r>
            <a:endParaRPr kumimoji="1" lang="en-US" altLang="ja-JP" sz="2800" dirty="0"/>
          </a:p>
          <a:p>
            <a:pPr lvl="1"/>
            <a:r>
              <a:rPr lang="ja-JP" altLang="en-US" sz="2800" dirty="0"/>
              <a:t>デジタル化・データベース</a:t>
            </a:r>
            <a:r>
              <a:rPr lang="en-US" altLang="ja-JP" sz="2800" dirty="0"/>
              <a:t>…</a:t>
            </a:r>
          </a:p>
          <a:p>
            <a:pPr lvl="1"/>
            <a:r>
              <a:rPr lang="ja-JP" altLang="en-US" sz="2800" dirty="0"/>
              <a:t>テキスト処理・</a:t>
            </a:r>
            <a:r>
              <a:rPr kumimoji="1" lang="ja-JP" altLang="en-US" sz="2800" dirty="0"/>
              <a:t>画像処理</a:t>
            </a:r>
            <a:r>
              <a:rPr kumimoji="1" lang="en-US" altLang="ja-JP" sz="2800" dirty="0"/>
              <a:t>…</a:t>
            </a:r>
          </a:p>
          <a:p>
            <a:pPr lvl="1"/>
            <a:r>
              <a:rPr lang="ja-JP" altLang="en-US" sz="2800" dirty="0"/>
              <a:t>メタデータ・検索</a:t>
            </a:r>
            <a:r>
              <a:rPr lang="en-US" altLang="ja-JP" sz="2800" dirty="0"/>
              <a:t>…</a:t>
            </a:r>
            <a:endParaRPr kumimoji="1" lang="en-US" altLang="ja-JP" sz="2800" dirty="0"/>
          </a:p>
          <a:p>
            <a:r>
              <a:rPr kumimoji="1" lang="ja-JP" altLang="en-US" sz="2800" dirty="0"/>
              <a:t>研究プロセスへの影響</a:t>
            </a:r>
            <a:endParaRPr kumimoji="1" lang="en-US" altLang="ja-JP" sz="2800" dirty="0"/>
          </a:p>
          <a:p>
            <a:pPr lvl="1"/>
            <a:r>
              <a:rPr kumimoji="1" lang="ja-JP" altLang="en-US" sz="2800" dirty="0"/>
              <a:t>メール</a:t>
            </a:r>
            <a:r>
              <a:rPr lang="ja-JP" altLang="en-US" sz="2800" dirty="0"/>
              <a:t>・ファイル共有</a:t>
            </a:r>
            <a:r>
              <a:rPr lang="en-US" altLang="ja-JP" sz="2800" dirty="0"/>
              <a:t>…</a:t>
            </a:r>
            <a:endParaRPr kumimoji="1" lang="en-US" altLang="ja-JP" sz="2800" dirty="0"/>
          </a:p>
          <a:p>
            <a:pPr lvl="1"/>
            <a:r>
              <a:rPr lang="ja-JP" altLang="en-US" sz="2800" dirty="0">
                <a:solidFill>
                  <a:srgbClr val="0000FF"/>
                </a:solidFill>
              </a:rPr>
              <a:t>ウェブ</a:t>
            </a:r>
            <a:endParaRPr lang="en-US" altLang="ja-JP" sz="2800" dirty="0">
              <a:solidFill>
                <a:srgbClr val="0000FF"/>
              </a:solidFill>
            </a:endParaRPr>
          </a:p>
          <a:p>
            <a:pPr lvl="2"/>
            <a:r>
              <a:rPr kumimoji="1" lang="ja-JP" altLang="en-US" sz="2800" dirty="0"/>
              <a:t>ハイパーリンクによる「分散」と「共有」</a:t>
            </a:r>
          </a:p>
          <a:p>
            <a:pPr lvl="2"/>
            <a:r>
              <a:rPr kumimoji="1" lang="ja-JP" altLang="en-US" sz="2800" dirty="0"/>
              <a:t>情報空間への自由な参加</a:t>
            </a:r>
            <a:endParaRPr kumimoji="1" lang="en-US" altLang="ja-JP" sz="2800" dirty="0"/>
          </a:p>
        </p:txBody>
      </p:sp>
    </p:spTree>
    <p:extLst>
      <p:ext uri="{BB962C8B-B14F-4D97-AF65-F5344CB8AC3E}">
        <p14:creationId xmlns:p14="http://schemas.microsoft.com/office/powerpoint/2010/main" val="132962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ウェブとは</a:t>
            </a:r>
          </a:p>
        </p:txBody>
      </p:sp>
      <p:sp>
        <p:nvSpPr>
          <p:cNvPr id="3" name="コンテンツ プレースホルダー 2"/>
          <p:cNvSpPr>
            <a:spLocks noGrp="1"/>
          </p:cNvSpPr>
          <p:nvPr>
            <p:ph idx="1"/>
          </p:nvPr>
        </p:nvSpPr>
        <p:spPr/>
        <p:txBody>
          <a:bodyPr/>
          <a:lstStyle/>
          <a:p>
            <a:r>
              <a:rPr lang="en-US" altLang="ja-JP" sz="2400" dirty="0"/>
              <a:t>Information Management: A Proposal (1989)</a:t>
            </a:r>
          </a:p>
          <a:p>
            <a:pPr lvl="1"/>
            <a:r>
              <a:rPr lang="en-US" altLang="ja-JP" sz="2400" dirty="0"/>
              <a:t>Sir. Tim Berners-Lee (CERN)</a:t>
            </a:r>
          </a:p>
          <a:p>
            <a:pPr lvl="1"/>
            <a:r>
              <a:rPr lang="ja-JP" altLang="en-US" sz="2400" dirty="0"/>
              <a:t>研究者のコミュニケーション支援</a:t>
            </a:r>
            <a:endParaRPr lang="en-US" altLang="ja-JP" sz="2400" dirty="0"/>
          </a:p>
          <a:p>
            <a:pPr lvl="1"/>
            <a:r>
              <a:rPr lang="en-US" altLang="ja-JP" sz="2400" dirty="0">
                <a:hlinkClick r:id="rId2"/>
              </a:rPr>
              <a:t>http://info.cern.ch/Proposal.html</a:t>
            </a:r>
            <a:endParaRPr lang="en-US" altLang="ja-JP" sz="2400" dirty="0"/>
          </a:p>
          <a:p>
            <a:pPr lvl="2"/>
            <a:r>
              <a:rPr lang="en-US" altLang="ja-JP" sz="2400" dirty="0"/>
              <a:t>World Wide Web (1991)</a:t>
            </a:r>
          </a:p>
          <a:p>
            <a:r>
              <a:rPr lang="en-US" altLang="ja-JP" sz="2400" dirty="0"/>
              <a:t>2</a:t>
            </a:r>
            <a:r>
              <a:rPr lang="ja-JP" altLang="en-US" sz="2400" dirty="0"/>
              <a:t>つの技術の交点</a:t>
            </a:r>
            <a:endParaRPr lang="en-US" altLang="ja-JP" sz="2400" dirty="0"/>
          </a:p>
          <a:p>
            <a:pPr lvl="1"/>
            <a:r>
              <a:rPr lang="ja-JP" altLang="en-US" sz="2400" dirty="0"/>
              <a:t>インターネット</a:t>
            </a:r>
            <a:endParaRPr lang="en-US" altLang="ja-JP" sz="2400" dirty="0"/>
          </a:p>
          <a:p>
            <a:pPr lvl="2"/>
            <a:r>
              <a:rPr lang="ja-JP" altLang="en-US" sz="2400" dirty="0"/>
              <a:t>「分散の思想」</a:t>
            </a:r>
            <a:endParaRPr lang="en-US" altLang="ja-JP" sz="2400" dirty="0"/>
          </a:p>
          <a:p>
            <a:pPr lvl="1"/>
            <a:r>
              <a:rPr lang="ja-JP" altLang="en-US" sz="2400" dirty="0"/>
              <a:t>ハイパーテキスト</a:t>
            </a:r>
            <a:endParaRPr lang="en-US" altLang="ja-JP" sz="2400" dirty="0"/>
          </a:p>
          <a:p>
            <a:pPr lvl="2"/>
            <a:r>
              <a:rPr lang="ja-JP" altLang="en-US" sz="2400" dirty="0"/>
              <a:t>「連想の思想」</a:t>
            </a:r>
            <a:endParaRPr lang="en-US" altLang="ja-JP" sz="2400" dirty="0"/>
          </a:p>
        </p:txBody>
      </p:sp>
      <p:pic>
        <p:nvPicPr>
          <p:cNvPr id="4" name="図 3" descr="180px-Tim_Berners-Lee.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796136" y="3501008"/>
            <a:ext cx="3096344" cy="3096344"/>
          </a:xfrm>
          <a:prstGeom prst="rect">
            <a:avLst/>
          </a:prstGeom>
        </p:spPr>
      </p:pic>
    </p:spTree>
    <p:extLst>
      <p:ext uri="{BB962C8B-B14F-4D97-AF65-F5344CB8AC3E}">
        <p14:creationId xmlns:p14="http://schemas.microsoft.com/office/powerpoint/2010/main" val="4015575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インターネット</a:t>
            </a:r>
          </a:p>
        </p:txBody>
      </p:sp>
      <p:sp>
        <p:nvSpPr>
          <p:cNvPr id="3" name="コンテンツ プレースホルダー 2"/>
          <p:cNvSpPr>
            <a:spLocks noGrp="1"/>
          </p:cNvSpPr>
          <p:nvPr>
            <p:ph idx="1"/>
          </p:nvPr>
        </p:nvSpPr>
        <p:spPr/>
        <p:txBody>
          <a:bodyPr/>
          <a:lstStyle/>
          <a:p>
            <a:r>
              <a:rPr kumimoji="1" lang="ja-JP" altLang="en-US" sz="2400" dirty="0"/>
              <a:t>「ネットワークのネットワーク」</a:t>
            </a:r>
            <a:endParaRPr kumimoji="1" lang="en-US" altLang="ja-JP" sz="2400" dirty="0"/>
          </a:p>
          <a:p>
            <a:pPr lvl="1"/>
            <a:r>
              <a:rPr lang="ja-JP" altLang="en-US" sz="2400" dirty="0"/>
              <a:t>軍事用ネットワーク</a:t>
            </a:r>
            <a:r>
              <a:rPr kumimoji="1" lang="en-US" altLang="ja-JP" sz="2400" dirty="0"/>
              <a:t>ARPANET</a:t>
            </a:r>
            <a:r>
              <a:rPr kumimoji="1" lang="ja-JP" altLang="en-US" sz="2400" dirty="0"/>
              <a:t>（</a:t>
            </a:r>
            <a:r>
              <a:rPr kumimoji="1" lang="en-US" altLang="ja-JP" sz="2400" dirty="0"/>
              <a:t>1960</a:t>
            </a:r>
            <a:r>
              <a:rPr kumimoji="1" lang="ja-JP" altLang="en-US" sz="2400" dirty="0"/>
              <a:t>年代）</a:t>
            </a:r>
            <a:endParaRPr kumimoji="1" lang="en-US" altLang="ja-JP" sz="2400" dirty="0"/>
          </a:p>
          <a:p>
            <a:pPr lvl="1"/>
            <a:r>
              <a:rPr kumimoji="1" lang="ja-JP" altLang="en-US" sz="2400" dirty="0"/>
              <a:t>学術用・商用への展開（</a:t>
            </a:r>
            <a:r>
              <a:rPr kumimoji="1" lang="en-US" altLang="ja-JP" sz="2400" dirty="0"/>
              <a:t>1980</a:t>
            </a:r>
            <a:r>
              <a:rPr kumimoji="1" lang="ja-JP" altLang="en-US" sz="2400" dirty="0"/>
              <a:t>年代</a:t>
            </a:r>
            <a:r>
              <a:rPr kumimoji="1" lang="en-US" altLang="ja-JP" sz="2400" dirty="0"/>
              <a:t>〜</a:t>
            </a:r>
            <a:r>
              <a:rPr kumimoji="1" lang="ja-JP" altLang="en-US" sz="2400" dirty="0"/>
              <a:t>）</a:t>
            </a:r>
            <a:endParaRPr kumimoji="1" lang="en-US" altLang="ja-JP" sz="2400" dirty="0"/>
          </a:p>
          <a:p>
            <a:pPr lvl="1"/>
            <a:r>
              <a:rPr lang="ja-JP" altLang="en-US" sz="2400" dirty="0"/>
              <a:t>特徴</a:t>
            </a:r>
            <a:endParaRPr lang="en-US" altLang="ja-JP" sz="2400" dirty="0"/>
          </a:p>
          <a:p>
            <a:pPr lvl="2"/>
            <a:r>
              <a:rPr lang="ja-JP" altLang="en-US" sz="2400" dirty="0"/>
              <a:t>効率性よりロバスト性（丈夫さ）を重視</a:t>
            </a:r>
            <a:endParaRPr lang="en-US" altLang="ja-JP" sz="2400" dirty="0"/>
          </a:p>
          <a:p>
            <a:pPr lvl="2"/>
            <a:r>
              <a:rPr lang="ja-JP" altLang="en-US" sz="2400" dirty="0"/>
              <a:t>ベストエフォート（できるだけがんばる）</a:t>
            </a:r>
            <a:endParaRPr lang="en-US" altLang="ja-JP" sz="2400" dirty="0"/>
          </a:p>
          <a:p>
            <a:pPr lvl="1"/>
            <a:r>
              <a:rPr lang="ja-JP" altLang="en-US" sz="2400" dirty="0"/>
              <a:t>参加の自由</a:t>
            </a:r>
            <a:endParaRPr lang="en-US" altLang="ja-JP" sz="2400" dirty="0"/>
          </a:p>
          <a:p>
            <a:pPr lvl="1"/>
            <a:endParaRPr lang="en-US" altLang="ja-JP" sz="2400" dirty="0"/>
          </a:p>
        </p:txBody>
      </p:sp>
      <p:pic>
        <p:nvPicPr>
          <p:cNvPr id="4" name="図 3" descr="NetworkTopologies.png"/>
          <p:cNvPicPr>
            <a:picLocks noChangeAspect="1"/>
          </p:cNvPicPr>
          <p:nvPr/>
        </p:nvPicPr>
        <p:blipFill rotWithShape="1">
          <a:blip r:embed="rId2">
            <a:extLst>
              <a:ext uri="{28A0092B-C50C-407E-A947-70E740481C1C}">
                <a14:useLocalDpi xmlns:a14="http://schemas.microsoft.com/office/drawing/2010/main" val="0"/>
              </a:ext>
            </a:extLst>
          </a:blip>
          <a:srcRect l="2580" t="3179" r="3939" b="46159"/>
          <a:stretch/>
        </p:blipFill>
        <p:spPr>
          <a:xfrm>
            <a:off x="539552" y="4719328"/>
            <a:ext cx="8029031" cy="2132856"/>
          </a:xfrm>
          <a:prstGeom prst="rect">
            <a:avLst/>
          </a:prstGeom>
        </p:spPr>
      </p:pic>
      <p:sp>
        <p:nvSpPr>
          <p:cNvPr id="6" name="テキスト ボックス 5"/>
          <p:cNvSpPr txBox="1"/>
          <p:nvPr/>
        </p:nvSpPr>
        <p:spPr>
          <a:xfrm>
            <a:off x="10120764" y="3887388"/>
            <a:ext cx="184666" cy="461665"/>
          </a:xfrm>
          <a:prstGeom prst="rect">
            <a:avLst/>
          </a:prstGeom>
          <a:noFill/>
        </p:spPr>
        <p:txBody>
          <a:bodyPr wrap="none" rtlCol="0">
            <a:spAutoFit/>
          </a:bodyPr>
          <a:lstStyle/>
          <a:p>
            <a:endParaRPr kumimoji="1" lang="ja-JP" altLang="en-US" dirty="0"/>
          </a:p>
        </p:txBody>
      </p:sp>
    </p:spTree>
    <p:extLst>
      <p:ext uri="{BB962C8B-B14F-4D97-AF65-F5344CB8AC3E}">
        <p14:creationId xmlns:p14="http://schemas.microsoft.com/office/powerpoint/2010/main" val="1112740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講義の流れ</a:t>
            </a:r>
          </a:p>
        </p:txBody>
      </p:sp>
      <p:sp>
        <p:nvSpPr>
          <p:cNvPr id="4" name="テキスト ボックス 3"/>
          <p:cNvSpPr txBox="1"/>
          <p:nvPr/>
        </p:nvSpPr>
        <p:spPr>
          <a:xfrm>
            <a:off x="3409363" y="3588382"/>
            <a:ext cx="2339102" cy="461665"/>
          </a:xfrm>
          <a:prstGeom prst="rect">
            <a:avLst/>
          </a:prstGeom>
          <a:noFill/>
        </p:spPr>
        <p:txBody>
          <a:bodyPr wrap="none" rtlCol="0">
            <a:spAutoFit/>
          </a:bodyPr>
          <a:lstStyle/>
          <a:p>
            <a:r>
              <a:rPr kumimoji="1" lang="ja-JP" altLang="en-US"/>
              <a:t>オープンデータ</a:t>
            </a:r>
            <a:endParaRPr kumimoji="1" lang="ja-JP" altLang="en-US" dirty="0"/>
          </a:p>
        </p:txBody>
      </p:sp>
      <p:sp>
        <p:nvSpPr>
          <p:cNvPr id="5" name="テキスト ボックス 4"/>
          <p:cNvSpPr txBox="1"/>
          <p:nvPr/>
        </p:nvSpPr>
        <p:spPr>
          <a:xfrm>
            <a:off x="2843170" y="2855394"/>
            <a:ext cx="2031325" cy="461665"/>
          </a:xfrm>
          <a:prstGeom prst="rect">
            <a:avLst/>
          </a:prstGeom>
          <a:noFill/>
        </p:spPr>
        <p:txBody>
          <a:bodyPr wrap="none" rtlCol="0">
            <a:spAutoFit/>
          </a:bodyPr>
          <a:lstStyle/>
          <a:p>
            <a:r>
              <a:rPr kumimoji="1" lang="ja-JP" altLang="en-US"/>
              <a:t>情報の構造化</a:t>
            </a:r>
            <a:endParaRPr kumimoji="1" lang="ja-JP" altLang="en-US" dirty="0"/>
          </a:p>
        </p:txBody>
      </p:sp>
      <p:sp>
        <p:nvSpPr>
          <p:cNvPr id="6" name="テキスト ボックス 5"/>
          <p:cNvSpPr txBox="1"/>
          <p:nvPr/>
        </p:nvSpPr>
        <p:spPr>
          <a:xfrm>
            <a:off x="5804405" y="4731382"/>
            <a:ext cx="1723549" cy="461665"/>
          </a:xfrm>
          <a:prstGeom prst="rect">
            <a:avLst/>
          </a:prstGeom>
          <a:noFill/>
        </p:spPr>
        <p:txBody>
          <a:bodyPr wrap="none" rtlCol="0">
            <a:spAutoFit/>
          </a:bodyPr>
          <a:lstStyle/>
          <a:p>
            <a:r>
              <a:rPr kumimoji="1" lang="ja-JP" altLang="en-US" dirty="0"/>
              <a:t>ライセンス</a:t>
            </a:r>
          </a:p>
        </p:txBody>
      </p:sp>
      <p:sp>
        <p:nvSpPr>
          <p:cNvPr id="7" name="テキスト ボックス 6"/>
          <p:cNvSpPr txBox="1"/>
          <p:nvPr/>
        </p:nvSpPr>
        <p:spPr>
          <a:xfrm>
            <a:off x="2518619" y="4303249"/>
            <a:ext cx="1107996" cy="461665"/>
          </a:xfrm>
          <a:prstGeom prst="rect">
            <a:avLst/>
          </a:prstGeom>
          <a:noFill/>
        </p:spPr>
        <p:txBody>
          <a:bodyPr wrap="none" rtlCol="0">
            <a:spAutoFit/>
          </a:bodyPr>
          <a:lstStyle/>
          <a:p>
            <a:r>
              <a:rPr kumimoji="1" lang="ja-JP" altLang="en-US" dirty="0"/>
              <a:t>ウェブ</a:t>
            </a:r>
          </a:p>
        </p:txBody>
      </p:sp>
      <p:sp>
        <p:nvSpPr>
          <p:cNvPr id="8" name="テキスト ボックス 7"/>
          <p:cNvSpPr txBox="1"/>
          <p:nvPr/>
        </p:nvSpPr>
        <p:spPr>
          <a:xfrm>
            <a:off x="1507378" y="2168932"/>
            <a:ext cx="817853" cy="461665"/>
          </a:xfrm>
          <a:prstGeom prst="rect">
            <a:avLst/>
          </a:prstGeom>
          <a:noFill/>
        </p:spPr>
        <p:txBody>
          <a:bodyPr wrap="none" rtlCol="0">
            <a:spAutoFit/>
          </a:bodyPr>
          <a:lstStyle/>
          <a:p>
            <a:r>
              <a:rPr kumimoji="1" lang="en-US" altLang="ja-JP" dirty="0"/>
              <a:t>RDF</a:t>
            </a:r>
          </a:p>
        </p:txBody>
      </p:sp>
      <p:sp>
        <p:nvSpPr>
          <p:cNvPr id="9" name="テキスト ボックス 8"/>
          <p:cNvSpPr txBox="1"/>
          <p:nvPr/>
        </p:nvSpPr>
        <p:spPr>
          <a:xfrm>
            <a:off x="557598" y="1419946"/>
            <a:ext cx="2717411" cy="461665"/>
          </a:xfrm>
          <a:prstGeom prst="rect">
            <a:avLst/>
          </a:prstGeom>
          <a:noFill/>
        </p:spPr>
        <p:txBody>
          <a:bodyPr wrap="none" rtlCol="0">
            <a:spAutoFit/>
          </a:bodyPr>
          <a:lstStyle/>
          <a:p>
            <a:r>
              <a:rPr kumimoji="1" lang="en-US" altLang="ja-JP" dirty="0"/>
              <a:t>Linked Data</a:t>
            </a:r>
            <a:r>
              <a:rPr lang="en-US" altLang="ja-JP" dirty="0"/>
              <a:t> / LOD</a:t>
            </a:r>
            <a:endParaRPr kumimoji="1" lang="ja-JP" altLang="en-US" dirty="0"/>
          </a:p>
        </p:txBody>
      </p:sp>
      <p:sp>
        <p:nvSpPr>
          <p:cNvPr id="10" name="テキスト ボックス 9"/>
          <p:cNvSpPr txBox="1"/>
          <p:nvPr/>
        </p:nvSpPr>
        <p:spPr>
          <a:xfrm>
            <a:off x="5125998" y="1849159"/>
            <a:ext cx="1813317" cy="461665"/>
          </a:xfrm>
          <a:prstGeom prst="rect">
            <a:avLst/>
          </a:prstGeom>
          <a:noFill/>
        </p:spPr>
        <p:txBody>
          <a:bodyPr wrap="none" rtlCol="0">
            <a:spAutoFit/>
          </a:bodyPr>
          <a:lstStyle/>
          <a:p>
            <a:r>
              <a:rPr kumimoji="1" lang="en-US" altLang="ja-JP" dirty="0"/>
              <a:t>Dublin Core</a:t>
            </a:r>
            <a:endParaRPr kumimoji="1" lang="ja-JP" altLang="en-US" dirty="0"/>
          </a:p>
        </p:txBody>
      </p:sp>
      <p:sp>
        <p:nvSpPr>
          <p:cNvPr id="11" name="テキスト ボックス 10"/>
          <p:cNvSpPr txBox="1"/>
          <p:nvPr/>
        </p:nvSpPr>
        <p:spPr>
          <a:xfrm>
            <a:off x="5958294" y="2683549"/>
            <a:ext cx="1415772" cy="461665"/>
          </a:xfrm>
          <a:prstGeom prst="rect">
            <a:avLst/>
          </a:prstGeom>
          <a:noFill/>
        </p:spPr>
        <p:txBody>
          <a:bodyPr wrap="none" rtlCol="0">
            <a:spAutoFit/>
          </a:bodyPr>
          <a:lstStyle/>
          <a:p>
            <a:r>
              <a:rPr kumimoji="1" lang="ja-JP" altLang="en-US" dirty="0"/>
              <a:t>知識共有</a:t>
            </a:r>
          </a:p>
        </p:txBody>
      </p:sp>
      <p:sp>
        <p:nvSpPr>
          <p:cNvPr id="12" name="テキスト ボックス 11"/>
          <p:cNvSpPr txBox="1"/>
          <p:nvPr/>
        </p:nvSpPr>
        <p:spPr>
          <a:xfrm>
            <a:off x="6328576" y="1284154"/>
            <a:ext cx="2510624" cy="461665"/>
          </a:xfrm>
          <a:prstGeom prst="rect">
            <a:avLst/>
          </a:prstGeom>
          <a:noFill/>
        </p:spPr>
        <p:txBody>
          <a:bodyPr wrap="none" rtlCol="0">
            <a:spAutoFit/>
          </a:bodyPr>
          <a:lstStyle/>
          <a:p>
            <a:r>
              <a:rPr kumimoji="1" lang="en-US" altLang="ja-JP" dirty="0"/>
              <a:t>FRBR / </a:t>
            </a:r>
            <a:r>
              <a:rPr kumimoji="1" lang="en-US" altLang="ja-JP" dirty="0" err="1"/>
              <a:t>Bibframe</a:t>
            </a:r>
            <a:endParaRPr kumimoji="1" lang="ja-JP" altLang="en-US" dirty="0"/>
          </a:p>
        </p:txBody>
      </p:sp>
      <p:sp>
        <p:nvSpPr>
          <p:cNvPr id="13" name="テキスト ボックス 12"/>
          <p:cNvSpPr txBox="1"/>
          <p:nvPr/>
        </p:nvSpPr>
        <p:spPr>
          <a:xfrm>
            <a:off x="4762282" y="5486049"/>
            <a:ext cx="2821606" cy="461665"/>
          </a:xfrm>
          <a:prstGeom prst="rect">
            <a:avLst/>
          </a:prstGeom>
          <a:noFill/>
        </p:spPr>
        <p:txBody>
          <a:bodyPr wrap="none" rtlCol="0">
            <a:spAutoFit/>
          </a:bodyPr>
          <a:lstStyle/>
          <a:p>
            <a:r>
              <a:rPr kumimoji="1" lang="en-US" altLang="ja-JP" dirty="0"/>
              <a:t>Creative Commons</a:t>
            </a:r>
            <a:endParaRPr kumimoji="1" lang="ja-JP" altLang="en-US" dirty="0"/>
          </a:p>
        </p:txBody>
      </p:sp>
      <p:sp>
        <p:nvSpPr>
          <p:cNvPr id="14" name="テキスト ボックス 13"/>
          <p:cNvSpPr txBox="1"/>
          <p:nvPr/>
        </p:nvSpPr>
        <p:spPr>
          <a:xfrm>
            <a:off x="3832895" y="2209614"/>
            <a:ext cx="800219" cy="461665"/>
          </a:xfrm>
          <a:prstGeom prst="rect">
            <a:avLst/>
          </a:prstGeom>
          <a:noFill/>
        </p:spPr>
        <p:txBody>
          <a:bodyPr wrap="none" rtlCol="0">
            <a:spAutoFit/>
          </a:bodyPr>
          <a:lstStyle/>
          <a:p>
            <a:r>
              <a:rPr kumimoji="1" lang="ja-JP" altLang="en-US"/>
              <a:t>語彙</a:t>
            </a:r>
            <a:endParaRPr kumimoji="1" lang="ja-JP" altLang="en-US" dirty="0"/>
          </a:p>
        </p:txBody>
      </p:sp>
      <p:sp>
        <p:nvSpPr>
          <p:cNvPr id="15" name="テキスト ボックス 14"/>
          <p:cNvSpPr txBox="1"/>
          <p:nvPr/>
        </p:nvSpPr>
        <p:spPr>
          <a:xfrm>
            <a:off x="620041" y="4967813"/>
            <a:ext cx="2861232" cy="461665"/>
          </a:xfrm>
          <a:prstGeom prst="rect">
            <a:avLst/>
          </a:prstGeom>
          <a:noFill/>
        </p:spPr>
        <p:txBody>
          <a:bodyPr wrap="none" rtlCol="0">
            <a:spAutoFit/>
          </a:bodyPr>
          <a:lstStyle/>
          <a:p>
            <a:r>
              <a:rPr kumimoji="1" lang="en-US" altLang="ja-JP"/>
              <a:t>URI / HTTP / HTML</a:t>
            </a:r>
            <a:endParaRPr kumimoji="1" lang="ja-JP" altLang="en-US" dirty="0"/>
          </a:p>
        </p:txBody>
      </p:sp>
      <p:sp>
        <p:nvSpPr>
          <p:cNvPr id="16" name="テキスト ボックス 15"/>
          <p:cNvSpPr txBox="1"/>
          <p:nvPr/>
        </p:nvSpPr>
        <p:spPr>
          <a:xfrm>
            <a:off x="4320497" y="4270589"/>
            <a:ext cx="1107996" cy="461665"/>
          </a:xfrm>
          <a:prstGeom prst="rect">
            <a:avLst/>
          </a:prstGeom>
          <a:noFill/>
        </p:spPr>
        <p:txBody>
          <a:bodyPr wrap="none" rtlCol="0">
            <a:spAutoFit/>
          </a:bodyPr>
          <a:lstStyle/>
          <a:p>
            <a:r>
              <a:rPr kumimoji="1" lang="ja-JP" altLang="en-US" dirty="0"/>
              <a:t>公共性</a:t>
            </a:r>
          </a:p>
        </p:txBody>
      </p:sp>
    </p:spTree>
    <p:extLst>
      <p:ext uri="{BB962C8B-B14F-4D97-AF65-F5344CB8AC3E}">
        <p14:creationId xmlns:p14="http://schemas.microsoft.com/office/powerpoint/2010/main" val="3135563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ハイパーテキスト</a:t>
            </a:r>
            <a:endParaRPr kumimoji="1" lang="ja-JP" altLang="en-US" dirty="0"/>
          </a:p>
        </p:txBody>
      </p:sp>
      <p:sp>
        <p:nvSpPr>
          <p:cNvPr id="3" name="コンテンツ プレースホルダー 2"/>
          <p:cNvSpPr>
            <a:spLocks noGrp="1"/>
          </p:cNvSpPr>
          <p:nvPr>
            <p:ph idx="1"/>
          </p:nvPr>
        </p:nvSpPr>
        <p:spPr/>
        <p:txBody>
          <a:bodyPr/>
          <a:lstStyle/>
          <a:p>
            <a:r>
              <a:rPr lang="ja-JP" altLang="en-US" sz="2000" dirty="0"/>
              <a:t>高次元テキスト</a:t>
            </a:r>
            <a:endParaRPr lang="en-US" altLang="ja-JP" sz="2000" dirty="0"/>
          </a:p>
          <a:p>
            <a:pPr lvl="1"/>
            <a:r>
              <a:rPr lang="en-US" altLang="ja-JP" sz="2000" dirty="0"/>
              <a:t>cf. 1</a:t>
            </a:r>
            <a:r>
              <a:rPr lang="ja-JP" altLang="en-US" sz="2000" dirty="0"/>
              <a:t>次元テキスト</a:t>
            </a:r>
            <a:endParaRPr kumimoji="1" lang="en-US" altLang="ja-JP" sz="2000" dirty="0"/>
          </a:p>
          <a:p>
            <a:r>
              <a:rPr kumimoji="1" lang="ja-JP" altLang="en-US" sz="2000" dirty="0"/>
              <a:t>ヴァネヴァー・ブッシュ</a:t>
            </a:r>
            <a:endParaRPr kumimoji="1" lang="en-US" altLang="ja-JP" sz="2000" dirty="0"/>
          </a:p>
          <a:p>
            <a:pPr lvl="1"/>
            <a:r>
              <a:rPr lang="en-US" altLang="ja-JP" sz="2000" dirty="0"/>
              <a:t>As We May Think</a:t>
            </a:r>
            <a:r>
              <a:rPr lang="ja-JP" altLang="en-US" sz="2000" dirty="0"/>
              <a:t>（</a:t>
            </a:r>
            <a:r>
              <a:rPr lang="en-US" altLang="ja-JP" sz="2000" dirty="0"/>
              <a:t>1945</a:t>
            </a:r>
            <a:r>
              <a:rPr lang="ja-JP" altLang="en-US" sz="2000" dirty="0"/>
              <a:t>）</a:t>
            </a:r>
            <a:endParaRPr lang="en-US" altLang="ja-JP" sz="2000" dirty="0"/>
          </a:p>
          <a:p>
            <a:pPr lvl="2"/>
            <a:r>
              <a:rPr kumimoji="1" lang="en-US" altLang="ja-JP" sz="2000" dirty="0" err="1"/>
              <a:t>Memex</a:t>
            </a:r>
            <a:endParaRPr kumimoji="1" lang="en-US" altLang="ja-JP" sz="2000" dirty="0"/>
          </a:p>
          <a:p>
            <a:r>
              <a:rPr lang="ja-JP" altLang="en-US" sz="2000" dirty="0"/>
              <a:t>テッド・ネルソン</a:t>
            </a:r>
            <a:endParaRPr lang="en-US" altLang="ja-JP" sz="2000" dirty="0"/>
          </a:p>
          <a:p>
            <a:pPr lvl="1"/>
            <a:r>
              <a:rPr kumimoji="1" lang="en-US" altLang="ja-JP" sz="2000" dirty="0"/>
              <a:t>As We Will Think</a:t>
            </a:r>
            <a:r>
              <a:rPr kumimoji="1" lang="ja-JP" altLang="en-US" sz="2000" dirty="0"/>
              <a:t>（</a:t>
            </a:r>
            <a:r>
              <a:rPr kumimoji="1" lang="en-US" altLang="ja-JP" sz="2000" dirty="0"/>
              <a:t>1965</a:t>
            </a:r>
            <a:r>
              <a:rPr kumimoji="1" lang="ja-JP" altLang="en-US" sz="2000" dirty="0"/>
              <a:t>）</a:t>
            </a:r>
            <a:endParaRPr kumimoji="1" lang="en-US" altLang="ja-JP" sz="2000" dirty="0"/>
          </a:p>
          <a:p>
            <a:pPr lvl="2"/>
            <a:r>
              <a:rPr lang="en-US" altLang="ja-JP" sz="2000" dirty="0" err="1"/>
              <a:t>Xanadu</a:t>
            </a:r>
            <a:endParaRPr kumimoji="1" lang="en-US" altLang="ja-JP" sz="2000" dirty="0"/>
          </a:p>
          <a:p>
            <a:pPr lvl="1"/>
            <a:r>
              <a:rPr lang="ja-JP" altLang="en-US" sz="2000" dirty="0"/>
              <a:t>「ハイパーテキスト」と命名</a:t>
            </a:r>
            <a:endParaRPr lang="en-US" altLang="ja-JP" sz="2000" dirty="0"/>
          </a:p>
          <a:p>
            <a:r>
              <a:rPr kumimoji="1" lang="ja-JP" altLang="en-US" sz="2000" dirty="0"/>
              <a:t>ビル・アトキンソン</a:t>
            </a:r>
            <a:endParaRPr kumimoji="1" lang="en-US" altLang="ja-JP" sz="2000" dirty="0"/>
          </a:p>
          <a:p>
            <a:pPr lvl="1"/>
            <a:r>
              <a:rPr lang="ja-JP" altLang="en-US" sz="2000" dirty="0"/>
              <a:t>ハイパーカード（</a:t>
            </a:r>
            <a:r>
              <a:rPr lang="en-US" altLang="ja-JP" sz="2000" dirty="0"/>
              <a:t>1987</a:t>
            </a:r>
            <a:r>
              <a:rPr lang="ja-JP" altLang="en-US" sz="2000" dirty="0"/>
              <a:t>）</a:t>
            </a:r>
            <a:endParaRPr lang="en-US" altLang="ja-JP" sz="2000" dirty="0"/>
          </a:p>
          <a:p>
            <a:pPr lvl="2"/>
            <a:r>
              <a:rPr lang="en-US" altLang="ja-JP" sz="2000" dirty="0"/>
              <a:t> Mac</a:t>
            </a:r>
            <a:r>
              <a:rPr lang="ja-JP" altLang="en-US" sz="2000" dirty="0"/>
              <a:t>用マルチメディアコンテンツ作成ツール</a:t>
            </a:r>
            <a:endParaRPr kumimoji="1" lang="ja-JP" altLang="en-US" sz="2000" dirty="0"/>
          </a:p>
        </p:txBody>
      </p:sp>
      <p:pic>
        <p:nvPicPr>
          <p:cNvPr id="4" name="図 3" descr="memex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375" y="839068"/>
            <a:ext cx="2731081" cy="3886076"/>
          </a:xfrm>
          <a:prstGeom prst="rect">
            <a:avLst/>
          </a:prstGeom>
        </p:spPr>
      </p:pic>
      <p:pic>
        <p:nvPicPr>
          <p:cNvPr id="5" name="図 4" descr="memex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852936"/>
            <a:ext cx="2882900" cy="2451100"/>
          </a:xfrm>
          <a:prstGeom prst="rect">
            <a:avLst/>
          </a:prstGeom>
        </p:spPr>
      </p:pic>
      <p:pic>
        <p:nvPicPr>
          <p:cNvPr id="6" name="図 5" descr="memex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272" y="3933056"/>
            <a:ext cx="1812638" cy="2683024"/>
          </a:xfrm>
          <a:prstGeom prst="rect">
            <a:avLst/>
          </a:prstGeom>
        </p:spPr>
      </p:pic>
    </p:spTree>
    <p:extLst>
      <p:ext uri="{BB962C8B-B14F-4D97-AF65-F5344CB8AC3E}">
        <p14:creationId xmlns:p14="http://schemas.microsoft.com/office/powerpoint/2010/main" val="1061597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cern.info.ch   Tim Berners Lee s propos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55613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ウェブの基本要素</a:t>
            </a:r>
          </a:p>
        </p:txBody>
      </p:sp>
      <p:sp>
        <p:nvSpPr>
          <p:cNvPr id="3" name="コンテンツ プレースホルダー 2"/>
          <p:cNvSpPr>
            <a:spLocks noGrp="1"/>
          </p:cNvSpPr>
          <p:nvPr>
            <p:ph idx="1"/>
          </p:nvPr>
        </p:nvSpPr>
        <p:spPr/>
        <p:txBody>
          <a:bodyPr/>
          <a:lstStyle/>
          <a:p>
            <a:r>
              <a:rPr kumimoji="1" lang="ja-JP" altLang="en-US" sz="2400" dirty="0"/>
              <a:t>インターネット＋ハイパーテキストを実現するために</a:t>
            </a:r>
            <a:endParaRPr kumimoji="1" lang="en-US" altLang="ja-JP" sz="2400" dirty="0"/>
          </a:p>
          <a:p>
            <a:pPr lvl="1"/>
            <a:r>
              <a:rPr kumimoji="1" lang="en-US" altLang="ja-JP" sz="2400" dirty="0"/>
              <a:t>URI</a:t>
            </a:r>
            <a:r>
              <a:rPr kumimoji="1" lang="ja-JP" altLang="en-US" sz="2400" dirty="0"/>
              <a:t>（</a:t>
            </a:r>
            <a:r>
              <a:rPr kumimoji="1" lang="en-US" altLang="ja-JP" sz="2400" dirty="0"/>
              <a:t>Uniform Resource Identifier</a:t>
            </a:r>
            <a:r>
              <a:rPr kumimoji="1" lang="ja-JP" altLang="en-US" sz="2400" dirty="0"/>
              <a:t>）</a:t>
            </a:r>
            <a:endParaRPr lang="en-US" altLang="ja-JP" sz="2400" dirty="0"/>
          </a:p>
          <a:p>
            <a:pPr lvl="2"/>
            <a:r>
              <a:rPr kumimoji="1" lang="ja-JP" altLang="en-US" sz="2400" dirty="0"/>
              <a:t>資源のありかを示す識別子</a:t>
            </a:r>
            <a:endParaRPr kumimoji="1" lang="en-US" altLang="ja-JP" sz="2400" dirty="0"/>
          </a:p>
          <a:p>
            <a:pPr lvl="1"/>
            <a:r>
              <a:rPr kumimoji="1" lang="en-US" altLang="ja-JP" sz="2400" dirty="0"/>
              <a:t>HTML</a:t>
            </a:r>
            <a:r>
              <a:rPr kumimoji="1" lang="ja-JP" altLang="en-US" sz="2400" dirty="0"/>
              <a:t>（</a:t>
            </a:r>
            <a:r>
              <a:rPr kumimoji="1" lang="en-US" altLang="ja-JP" sz="2400" dirty="0"/>
              <a:t>Hypertext Markup Language</a:t>
            </a:r>
            <a:r>
              <a:rPr kumimoji="1" lang="ja-JP" altLang="en-US" sz="2400" dirty="0"/>
              <a:t>）</a:t>
            </a:r>
            <a:endParaRPr kumimoji="1" lang="en-US" altLang="ja-JP" sz="2400" dirty="0"/>
          </a:p>
          <a:p>
            <a:pPr lvl="2"/>
            <a:r>
              <a:rPr lang="en-US" altLang="ja-JP" sz="2400" dirty="0"/>
              <a:t>SGML</a:t>
            </a:r>
            <a:r>
              <a:rPr lang="ja-JP" altLang="en-US" sz="2400" dirty="0"/>
              <a:t>の派生言語</a:t>
            </a:r>
            <a:endParaRPr lang="en-US" altLang="ja-JP" sz="2400" dirty="0"/>
          </a:p>
          <a:p>
            <a:pPr lvl="1"/>
            <a:r>
              <a:rPr lang="en-US" altLang="ja-JP" sz="2400" dirty="0"/>
              <a:t>HTTP</a:t>
            </a:r>
            <a:r>
              <a:rPr lang="ja-JP" altLang="en-US" sz="2400" dirty="0"/>
              <a:t>（</a:t>
            </a:r>
            <a:r>
              <a:rPr lang="en-US" altLang="ja-JP" sz="2400" dirty="0"/>
              <a:t>Hypertext Transfer Protocol</a:t>
            </a:r>
            <a:r>
              <a:rPr lang="ja-JP" altLang="en-US" sz="2400" dirty="0"/>
              <a:t>）</a:t>
            </a:r>
            <a:endParaRPr lang="en-US" altLang="ja-JP" sz="2400" dirty="0"/>
          </a:p>
          <a:p>
            <a:pPr lvl="2"/>
            <a:r>
              <a:rPr lang="ja-JP" altLang="en-US" sz="2400" dirty="0"/>
              <a:t>ブラウザとウェブサーバの通信規約</a:t>
            </a:r>
            <a:endParaRPr lang="en-US" altLang="ja-JP" sz="2400" dirty="0"/>
          </a:p>
          <a:p>
            <a:pPr lvl="1"/>
            <a:r>
              <a:rPr kumimoji="1" lang="ja-JP" altLang="en-US" sz="2400" dirty="0"/>
              <a:t>特徴</a:t>
            </a:r>
            <a:endParaRPr kumimoji="1" lang="en-US" altLang="ja-JP" sz="2400" dirty="0"/>
          </a:p>
          <a:p>
            <a:pPr lvl="2"/>
            <a:r>
              <a:rPr kumimoji="1" lang="ja-JP" altLang="en-US" sz="2400" dirty="0"/>
              <a:t>テキストベース（人間が読める）</a:t>
            </a:r>
            <a:endParaRPr kumimoji="1" lang="en-US" altLang="ja-JP" sz="2400" dirty="0"/>
          </a:p>
          <a:p>
            <a:pPr lvl="2"/>
            <a:r>
              <a:rPr lang="ja-JP" altLang="en-US" sz="2400" dirty="0"/>
              <a:t>オープン</a:t>
            </a:r>
            <a:endParaRPr kumimoji="1" lang="en-US" altLang="ja-JP" sz="2400" dirty="0"/>
          </a:p>
        </p:txBody>
      </p:sp>
      <p:pic>
        <p:nvPicPr>
          <p:cNvPr id="4" name="図 3" descr="スクリーンショット 2013-07-19 18.33.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216" y="3199845"/>
            <a:ext cx="2592288" cy="3613955"/>
          </a:xfrm>
          <a:prstGeom prst="rect">
            <a:avLst/>
          </a:prstGeom>
        </p:spPr>
      </p:pic>
    </p:spTree>
    <p:extLst>
      <p:ext uri="{BB962C8B-B14F-4D97-AF65-F5344CB8AC3E}">
        <p14:creationId xmlns:p14="http://schemas.microsoft.com/office/powerpoint/2010/main" val="1381645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オープンなウェブ</a:t>
            </a:r>
          </a:p>
        </p:txBody>
      </p:sp>
      <p:sp>
        <p:nvSpPr>
          <p:cNvPr id="4" name="コンテンツ プレースホルダー 3"/>
          <p:cNvSpPr>
            <a:spLocks noGrp="1"/>
          </p:cNvSpPr>
          <p:nvPr>
            <p:ph sz="half" idx="1"/>
          </p:nvPr>
        </p:nvSpPr>
        <p:spPr/>
        <p:txBody>
          <a:bodyPr/>
          <a:lstStyle/>
          <a:p>
            <a:r>
              <a:rPr lang="en-US" altLang="ja-JP" sz="2000" dirty="0"/>
              <a:t>URI</a:t>
            </a:r>
            <a:endParaRPr lang="en-US" altLang="ja-JP" sz="2000" dirty="0">
              <a:hlinkClick r:id="rId2"/>
            </a:endParaRPr>
          </a:p>
          <a:p>
            <a:pPr lvl="1"/>
            <a:r>
              <a:rPr lang="en-US" altLang="ja-JP" sz="2000" dirty="0">
                <a:hlinkClick r:id="rId2"/>
              </a:rPr>
              <a:t>http://www.tku.ac.jp</a:t>
            </a:r>
            <a:endParaRPr lang="en-US" altLang="ja-JP" sz="2000" dirty="0"/>
          </a:p>
          <a:p>
            <a:pPr lvl="1"/>
            <a:r>
              <a:rPr kumimoji="1" lang="en-US" altLang="ja-JP" sz="2000" dirty="0">
                <a:hlinkClick r:id="rId3"/>
              </a:rPr>
              <a:t>http://www.google.com</a:t>
            </a:r>
            <a:endParaRPr kumimoji="1" lang="en-US" altLang="ja-JP" sz="2000" dirty="0"/>
          </a:p>
          <a:p>
            <a:endParaRPr lang="en-US" altLang="ja-JP" sz="2000" dirty="0"/>
          </a:p>
          <a:p>
            <a:r>
              <a:rPr lang="en-US" altLang="ja-JP" sz="2000" dirty="0"/>
              <a:t>HTML</a:t>
            </a:r>
            <a:endParaRPr kumimoji="1" lang="en-US" altLang="ja-JP" sz="2000" dirty="0"/>
          </a:p>
          <a:p>
            <a:pPr lvl="1"/>
            <a:r>
              <a:rPr lang="en-US" altLang="ja-JP" sz="2000" dirty="0"/>
              <a:t>&lt;html&gt;</a:t>
            </a:r>
          </a:p>
          <a:p>
            <a:pPr lvl="1"/>
            <a:r>
              <a:rPr lang="en-US" altLang="ja-JP" sz="2000" dirty="0"/>
              <a:t>&lt;head&gt;</a:t>
            </a:r>
          </a:p>
          <a:p>
            <a:pPr lvl="1"/>
            <a:r>
              <a:rPr lang="en-US" altLang="ja-JP" sz="2000" dirty="0"/>
              <a:t>&lt;meta http-</a:t>
            </a:r>
            <a:r>
              <a:rPr lang="en-US" altLang="ja-JP" sz="2000" dirty="0" err="1"/>
              <a:t>equiv</a:t>
            </a:r>
            <a:r>
              <a:rPr lang="en-US" altLang="ja-JP" sz="2000" dirty="0"/>
              <a:t>="content-type" content="text/html;"&gt;</a:t>
            </a:r>
          </a:p>
          <a:p>
            <a:pPr lvl="1"/>
            <a:r>
              <a:rPr lang="en-US" altLang="ja-JP" sz="2000" dirty="0"/>
              <a:t>&lt;title&gt;Google&lt;/title&gt;</a:t>
            </a:r>
          </a:p>
          <a:p>
            <a:pPr lvl="1"/>
            <a:r>
              <a:rPr lang="en-US" altLang="ja-JP" sz="2000" dirty="0"/>
              <a:t>&lt;style&gt;</a:t>
            </a:r>
          </a:p>
          <a:p>
            <a:pPr lvl="1"/>
            <a:r>
              <a:rPr lang="ja-JP" altLang="en-US" sz="2000" dirty="0"/>
              <a:t>・・・</a:t>
            </a:r>
            <a:endParaRPr kumimoji="1" lang="ja-JP" altLang="en-US" sz="2000" dirty="0"/>
          </a:p>
        </p:txBody>
      </p:sp>
      <p:sp>
        <p:nvSpPr>
          <p:cNvPr id="5" name="コンテンツ プレースホルダー 4"/>
          <p:cNvSpPr>
            <a:spLocks noGrp="1"/>
          </p:cNvSpPr>
          <p:nvPr>
            <p:ph sz="half" idx="2"/>
          </p:nvPr>
        </p:nvSpPr>
        <p:spPr/>
        <p:txBody>
          <a:bodyPr/>
          <a:lstStyle/>
          <a:p>
            <a:r>
              <a:rPr lang="en-US" altLang="ja-JP" sz="2000" dirty="0"/>
              <a:t>HTTP</a:t>
            </a:r>
            <a:r>
              <a:rPr lang="ja-JP" altLang="en-US" sz="2000" dirty="0"/>
              <a:t>（ブラウザ）</a:t>
            </a:r>
            <a:endParaRPr lang="en-US" altLang="ja-JP" sz="2000" dirty="0"/>
          </a:p>
          <a:p>
            <a:pPr lvl="1"/>
            <a:r>
              <a:rPr lang="en-US" altLang="ja-JP" sz="2000" dirty="0"/>
              <a:t>GET /</a:t>
            </a:r>
            <a:r>
              <a:rPr lang="en-US" altLang="ja-JP" sz="2000" dirty="0" err="1"/>
              <a:t>index.html</a:t>
            </a:r>
            <a:r>
              <a:rPr lang="en-US" altLang="ja-JP" sz="2000" dirty="0"/>
              <a:t> HTTP/1.1</a:t>
            </a:r>
          </a:p>
          <a:p>
            <a:endParaRPr lang="en-US" altLang="ja-JP" sz="2000" dirty="0"/>
          </a:p>
          <a:p>
            <a:endParaRPr lang="en-US" altLang="ja-JP" sz="2000" dirty="0"/>
          </a:p>
          <a:p>
            <a:endParaRPr lang="en-US" altLang="ja-JP" sz="2000" dirty="0"/>
          </a:p>
          <a:p>
            <a:r>
              <a:rPr lang="en-US" altLang="ja-JP" sz="2000" dirty="0"/>
              <a:t>HTTP</a:t>
            </a:r>
            <a:r>
              <a:rPr lang="ja-JP" altLang="en-US" sz="2000" dirty="0"/>
              <a:t>（サーバ）</a:t>
            </a:r>
            <a:endParaRPr lang="en-US" altLang="ja-JP" sz="2000" dirty="0"/>
          </a:p>
          <a:p>
            <a:pPr lvl="1"/>
            <a:r>
              <a:rPr lang="en-US" altLang="ja-JP" sz="2000" dirty="0"/>
              <a:t>HTTP/1.0 200 OK</a:t>
            </a:r>
          </a:p>
          <a:p>
            <a:pPr lvl="1"/>
            <a:r>
              <a:rPr lang="en-US" altLang="ja-JP" sz="2000" dirty="0"/>
              <a:t>Content-Type: text/html</a:t>
            </a:r>
          </a:p>
          <a:p>
            <a:pPr lvl="1"/>
            <a:r>
              <a:rPr lang="en-US" altLang="ja-JP" sz="2000" dirty="0"/>
              <a:t>Date: Sun, 10 Apr 2005 11:34:23 GMT</a:t>
            </a:r>
          </a:p>
          <a:p>
            <a:pPr lvl="1"/>
            <a:r>
              <a:rPr lang="ja-JP" altLang="en-US" sz="2000" dirty="0"/>
              <a:t>・・・</a:t>
            </a:r>
            <a:endParaRPr lang="en-US" altLang="ja-JP" sz="2000" dirty="0"/>
          </a:p>
          <a:p>
            <a:endParaRPr kumimoji="1" lang="ja-JP" altLang="en-US" sz="2000" dirty="0"/>
          </a:p>
        </p:txBody>
      </p:sp>
      <p:sp>
        <p:nvSpPr>
          <p:cNvPr id="6" name="上下矢印 5"/>
          <p:cNvSpPr/>
          <p:nvPr/>
        </p:nvSpPr>
        <p:spPr>
          <a:xfrm>
            <a:off x="6156176" y="2204864"/>
            <a:ext cx="648072" cy="100811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4971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ウェブのアーキテクチャ</a:t>
            </a:r>
          </a:p>
        </p:txBody>
      </p:sp>
      <p:sp>
        <p:nvSpPr>
          <p:cNvPr id="3" name="コンテンツ プレースホルダー 2"/>
          <p:cNvSpPr>
            <a:spLocks noGrp="1"/>
          </p:cNvSpPr>
          <p:nvPr>
            <p:ph idx="1"/>
          </p:nvPr>
        </p:nvSpPr>
        <p:spPr/>
        <p:txBody>
          <a:bodyPr/>
          <a:lstStyle/>
          <a:p>
            <a:r>
              <a:rPr kumimoji="1" lang="ja-JP" altLang="en-US" sz="2800" dirty="0"/>
              <a:t>「</a:t>
            </a:r>
            <a:r>
              <a:rPr kumimoji="1" lang="en-US" altLang="ja-JP" sz="2800" dirty="0"/>
              <a:t>3</a:t>
            </a:r>
            <a:r>
              <a:rPr kumimoji="1" lang="ja-JP" altLang="en-US" sz="2800" dirty="0"/>
              <a:t>種の神器」</a:t>
            </a:r>
            <a:endParaRPr kumimoji="1" lang="en-US" altLang="ja-JP" sz="2800" dirty="0"/>
          </a:p>
          <a:p>
            <a:pPr lvl="1"/>
            <a:r>
              <a:rPr lang="en-US" altLang="ja-JP" sz="2800" dirty="0"/>
              <a:t>URI</a:t>
            </a:r>
            <a:r>
              <a:rPr lang="ja-JP" altLang="en-US" sz="2800" dirty="0"/>
              <a:t>：グローバルな識別子</a:t>
            </a:r>
            <a:endParaRPr lang="en-US" altLang="ja-JP" sz="2800" dirty="0"/>
          </a:p>
          <a:p>
            <a:pPr lvl="1"/>
            <a:r>
              <a:rPr kumimoji="1" lang="en-US" altLang="ja-JP" sz="2800" dirty="0"/>
              <a:t>HTML</a:t>
            </a:r>
            <a:r>
              <a:rPr kumimoji="1" lang="ja-JP" altLang="en-US" sz="2800" dirty="0"/>
              <a:t>：文書の記述とハイパーリンク</a:t>
            </a:r>
            <a:endParaRPr kumimoji="1" lang="en-US" altLang="ja-JP" sz="2800" dirty="0"/>
          </a:p>
          <a:p>
            <a:pPr lvl="1"/>
            <a:r>
              <a:rPr lang="en-US" altLang="ja-JP" sz="2800" dirty="0"/>
              <a:t>HTTP</a:t>
            </a:r>
            <a:r>
              <a:rPr lang="ja-JP" altLang="en-US" sz="2800" dirty="0"/>
              <a:t>：プル型の通信規約</a:t>
            </a:r>
            <a:endParaRPr lang="en-US" altLang="ja-JP" sz="2800" dirty="0"/>
          </a:p>
          <a:p>
            <a:r>
              <a:rPr lang="ja-JP" altLang="en-US" sz="2800" dirty="0"/>
              <a:t>コンピュータのためのウェブ</a:t>
            </a:r>
            <a:endParaRPr lang="en-US" altLang="ja-JP" sz="2800" dirty="0"/>
          </a:p>
          <a:p>
            <a:pPr lvl="1"/>
            <a:r>
              <a:rPr lang="en-US" altLang="ja-JP" sz="2800" dirty="0"/>
              <a:t>Information Management: A Proposal (1989)</a:t>
            </a:r>
          </a:p>
          <a:p>
            <a:pPr lvl="1"/>
            <a:r>
              <a:rPr lang="en-US" altLang="ja-JP" sz="2800" dirty="0"/>
              <a:t>The Semantic Web (2001)</a:t>
            </a:r>
          </a:p>
          <a:p>
            <a:pPr lvl="1"/>
            <a:r>
              <a:rPr lang="ja-JP" altLang="en-US" sz="2800" dirty="0"/>
              <a:t>リンクへの意味づけ</a:t>
            </a:r>
            <a:endParaRPr lang="en-US" altLang="ja-JP" sz="2800" dirty="0"/>
          </a:p>
          <a:p>
            <a:pPr lvl="1"/>
            <a:r>
              <a:rPr kumimoji="1" lang="ja-JP" altLang="en-US" sz="2800" dirty="0"/>
              <a:t>コンピュータによる知的処理</a:t>
            </a:r>
          </a:p>
        </p:txBody>
      </p:sp>
    </p:spTree>
    <p:extLst>
      <p:ext uri="{BB962C8B-B14F-4D97-AF65-F5344CB8AC3E}">
        <p14:creationId xmlns:p14="http://schemas.microsoft.com/office/powerpoint/2010/main" val="3978605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意味を持つウェブ</a:t>
            </a:r>
          </a:p>
        </p:txBody>
      </p:sp>
      <p:pic>
        <p:nvPicPr>
          <p:cNvPr id="4" name="図 3" descr="Image1.gi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403648" y="980728"/>
            <a:ext cx="6408712" cy="5732791"/>
          </a:xfrm>
          <a:prstGeom prst="rect">
            <a:avLst/>
          </a:prstGeom>
        </p:spPr>
      </p:pic>
      <p:sp>
        <p:nvSpPr>
          <p:cNvPr id="3" name="テキスト ボックス 2"/>
          <p:cNvSpPr txBox="1"/>
          <p:nvPr/>
        </p:nvSpPr>
        <p:spPr>
          <a:xfrm>
            <a:off x="4969604" y="6516632"/>
            <a:ext cx="4210908" cy="338554"/>
          </a:xfrm>
          <a:prstGeom prst="rect">
            <a:avLst/>
          </a:prstGeom>
          <a:noFill/>
        </p:spPr>
        <p:txBody>
          <a:bodyPr wrap="none" rtlCol="0">
            <a:spAutoFit/>
          </a:bodyPr>
          <a:lstStyle/>
          <a:p>
            <a:pPr marL="0" lvl="1"/>
            <a:r>
              <a:rPr lang="en-US" altLang="ja-JP" sz="1600" dirty="0"/>
              <a:t>Information Management: A Proposal (1989)</a:t>
            </a:r>
          </a:p>
        </p:txBody>
      </p:sp>
    </p:spTree>
    <p:extLst>
      <p:ext uri="{BB962C8B-B14F-4D97-AF65-F5344CB8AC3E}">
        <p14:creationId xmlns:p14="http://schemas.microsoft.com/office/powerpoint/2010/main" val="688939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Linked Open Data</a:t>
            </a:r>
            <a:r>
              <a:rPr lang="ja-JP" altLang="en-US" dirty="0"/>
              <a:t>のコンセプト</a:t>
            </a:r>
            <a:endParaRPr kumimoji="1" lang="ja-JP" altLang="en-US" dirty="0"/>
          </a:p>
        </p:txBody>
      </p:sp>
      <p:sp>
        <p:nvSpPr>
          <p:cNvPr id="3" name="コンテンツ プレースホルダー 2"/>
          <p:cNvSpPr>
            <a:spLocks noGrp="1"/>
          </p:cNvSpPr>
          <p:nvPr>
            <p:ph idx="1"/>
          </p:nvPr>
        </p:nvSpPr>
        <p:spPr/>
        <p:txBody>
          <a:bodyPr/>
          <a:lstStyle/>
          <a:p>
            <a:r>
              <a:rPr lang="ja-JP" altLang="en-US" sz="2400" dirty="0"/>
              <a:t>（大成功した）ウェブの方法論をデータ共有に適用する</a:t>
            </a:r>
            <a:endParaRPr lang="en-US" altLang="ja-JP" sz="2400" dirty="0"/>
          </a:p>
          <a:p>
            <a:pPr lvl="1"/>
            <a:r>
              <a:rPr lang="ja-JP" altLang="en-US" sz="2400" dirty="0"/>
              <a:t>識別子とリンク</a:t>
            </a:r>
            <a:endParaRPr lang="en-US" altLang="ja-JP" sz="2400" dirty="0"/>
          </a:p>
          <a:p>
            <a:pPr lvl="1"/>
            <a:r>
              <a:rPr lang="ja-JP" altLang="en-US" sz="2400" dirty="0"/>
              <a:t>自由な参加</a:t>
            </a:r>
            <a:endParaRPr lang="en-US" altLang="ja-JP" sz="2400" dirty="0"/>
          </a:p>
          <a:p>
            <a:r>
              <a:rPr lang="ja-JP" altLang="en-US" sz="2400" dirty="0"/>
              <a:t>（多様な）データの表現形式を一本化する</a:t>
            </a:r>
            <a:endParaRPr lang="en-US" altLang="ja-JP" sz="2400" dirty="0"/>
          </a:p>
          <a:p>
            <a:pPr lvl="1"/>
            <a:r>
              <a:rPr lang="ja-JP" altLang="en-US" sz="2400" dirty="0"/>
              <a:t>テキスト・表形式・ツリー形式</a:t>
            </a:r>
            <a:r>
              <a:rPr lang="en-US" altLang="ja-JP" sz="2400" dirty="0"/>
              <a:t>…</a:t>
            </a:r>
          </a:p>
          <a:p>
            <a:r>
              <a:rPr lang="ja-JP" altLang="en-US" sz="2400" dirty="0"/>
              <a:t>（既存の）データベースを活用する</a:t>
            </a:r>
            <a:endParaRPr lang="en-US" altLang="ja-JP" sz="2400" dirty="0"/>
          </a:p>
          <a:p>
            <a:pPr lvl="1"/>
            <a:r>
              <a:rPr lang="ja-JP" altLang="en-US" sz="2400" dirty="0"/>
              <a:t>現代のウェブサービスの根幹・情報があらかじめ構造化されている</a:t>
            </a:r>
            <a:endParaRPr lang="en-US" altLang="ja-JP" sz="2400" dirty="0"/>
          </a:p>
          <a:p>
            <a:pPr lvl="1"/>
            <a:r>
              <a:rPr lang="ja-JP" altLang="en-US" sz="2400" dirty="0"/>
              <a:t>概念の精緻化よりもいまあるデータの関連づけを</a:t>
            </a:r>
            <a:endParaRPr lang="en-US" altLang="ja-JP" sz="2400" dirty="0"/>
          </a:p>
          <a:p>
            <a:r>
              <a:rPr lang="en-US" altLang="ja-JP" sz="2400" dirty="0"/>
              <a:t>Web of Document </a:t>
            </a:r>
            <a:r>
              <a:rPr lang="ja-JP" altLang="en-US" sz="2400" dirty="0"/>
              <a:t>から</a:t>
            </a:r>
            <a:r>
              <a:rPr lang="en-US" altLang="ja-JP" sz="2400" dirty="0"/>
              <a:t> Web of Data</a:t>
            </a:r>
            <a:r>
              <a:rPr lang="ja-JP" altLang="en-US" sz="2400" dirty="0"/>
              <a:t>へ</a:t>
            </a:r>
            <a:endParaRPr lang="en-US" altLang="ja-JP" sz="2400" dirty="0"/>
          </a:p>
        </p:txBody>
      </p:sp>
    </p:spTree>
    <p:extLst>
      <p:ext uri="{BB962C8B-B14F-4D97-AF65-F5344CB8AC3E}">
        <p14:creationId xmlns:p14="http://schemas.microsoft.com/office/powerpoint/2010/main" val="1380824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617" y="2303859"/>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617" y="4455914"/>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8234" y="4607719"/>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7415" name="Line 7"/>
          <p:cNvSpPr>
            <a:spLocks noChangeShapeType="1"/>
          </p:cNvSpPr>
          <p:nvPr/>
        </p:nvSpPr>
        <p:spPr bwMode="auto">
          <a:xfrm rot="10800000" flipH="1">
            <a:off x="1768078" y="3356447"/>
            <a:ext cx="1552650" cy="1099467"/>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7416" name="Line 8"/>
          <p:cNvSpPr>
            <a:spLocks noChangeShapeType="1"/>
          </p:cNvSpPr>
          <p:nvPr/>
        </p:nvSpPr>
        <p:spPr bwMode="auto">
          <a:xfrm rot="10800000" flipH="1">
            <a:off x="3679031" y="3653359"/>
            <a:ext cx="97111" cy="954360"/>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7422" name="Rectangle 14"/>
          <p:cNvSpPr>
            <a:spLocks/>
          </p:cNvSpPr>
          <p:nvPr/>
        </p:nvSpPr>
        <p:spPr bwMode="auto">
          <a:xfrm>
            <a:off x="2123728" y="3573016"/>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ja-JP" altLang="en-US" sz="1600" dirty="0">
                <a:solidFill>
                  <a:srgbClr val="DD2067"/>
                </a:solidFill>
              </a:rPr>
              <a:t>作品</a:t>
            </a:r>
          </a:p>
        </p:txBody>
      </p:sp>
      <p:sp>
        <p:nvSpPr>
          <p:cNvPr id="17423" name="Rectangle 15"/>
          <p:cNvSpPr>
            <a:spLocks/>
          </p:cNvSpPr>
          <p:nvPr/>
        </p:nvSpPr>
        <p:spPr bwMode="auto">
          <a:xfrm>
            <a:off x="3216498" y="3956993"/>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ja-JP" altLang="en-US" sz="1600">
                <a:solidFill>
                  <a:srgbClr val="DD2067"/>
                </a:solidFill>
              </a:rPr>
              <a:t>作品</a:t>
            </a:r>
          </a:p>
        </p:txBody>
      </p:sp>
      <p:sp>
        <p:nvSpPr>
          <p:cNvPr id="17428" name="Freeform 20"/>
          <p:cNvSpPr>
            <a:spLocks/>
          </p:cNvSpPr>
          <p:nvPr/>
        </p:nvSpPr>
        <p:spPr bwMode="auto">
          <a:xfrm>
            <a:off x="515690" y="1754684"/>
            <a:ext cx="4567535" cy="4421312"/>
          </a:xfrm>
          <a:custGeom>
            <a:avLst/>
            <a:gdLst>
              <a:gd name="T0" fmla="+- 0 677 549"/>
              <a:gd name="T1" fmla="*/ T0 w 20386"/>
              <a:gd name="T2" fmla="+- 0 18346 1474"/>
              <a:gd name="T3" fmla="*/ 18346 h 19409"/>
              <a:gd name="T4" fmla="+- 0 1754 549"/>
              <a:gd name="T5" fmla="*/ T4 w 20386"/>
              <a:gd name="T6" fmla="+- 0 13917 1474"/>
              <a:gd name="T7" fmla="*/ 13917 h 19409"/>
              <a:gd name="T8" fmla="+- 0 12593 549"/>
              <a:gd name="T9" fmla="*/ T8 w 20386"/>
              <a:gd name="T10" fmla="+- 0 3489 1474"/>
              <a:gd name="T11" fmla="*/ 3489 h 19409"/>
              <a:gd name="T12" fmla="+- 0 18611 549"/>
              <a:gd name="T13" fmla="*/ T12 w 20386"/>
              <a:gd name="T14" fmla="+- 0 2470 1474"/>
              <a:gd name="T15" fmla="*/ 2470 h 19409"/>
              <a:gd name="T16" fmla="+- 0 20803 549"/>
              <a:gd name="T17" fmla="*/ T16 w 20386"/>
              <a:gd name="T18" fmla="+- 0 7566 1474"/>
              <a:gd name="T19" fmla="*/ 7566 h 19409"/>
              <a:gd name="T20" fmla="+- 0 18372 549"/>
              <a:gd name="T21" fmla="*/ T20 w 20386"/>
              <a:gd name="T22" fmla="+- 0 18621 1474"/>
              <a:gd name="T23" fmla="*/ 18621 h 19409"/>
              <a:gd name="T24" fmla="+- 0 15662 549"/>
              <a:gd name="T25" fmla="*/ T24 w 20386"/>
              <a:gd name="T26" fmla="+- 0 20738 1474"/>
              <a:gd name="T27" fmla="*/ 20738 h 19409"/>
              <a:gd name="T28" fmla="+- 0 677 549"/>
              <a:gd name="T29" fmla="*/ T28 w 20386"/>
              <a:gd name="T30" fmla="+- 0 18346 1474"/>
              <a:gd name="T31" fmla="*/ 18346 h 19409"/>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20386" h="19409">
                <a:moveTo>
                  <a:pt x="128" y="16872"/>
                </a:moveTo>
                <a:cubicBezTo>
                  <a:pt x="128" y="16872"/>
                  <a:pt x="-549" y="14246"/>
                  <a:pt x="1205" y="12443"/>
                </a:cubicBezTo>
                <a:cubicBezTo>
                  <a:pt x="2958" y="10639"/>
                  <a:pt x="11407" y="2681"/>
                  <a:pt x="12044" y="2015"/>
                </a:cubicBezTo>
                <a:cubicBezTo>
                  <a:pt x="12682" y="1349"/>
                  <a:pt x="15073" y="-1474"/>
                  <a:pt x="18062" y="996"/>
                </a:cubicBezTo>
                <a:cubicBezTo>
                  <a:pt x="21051" y="3465"/>
                  <a:pt x="20334" y="5817"/>
                  <a:pt x="20254" y="6092"/>
                </a:cubicBezTo>
                <a:cubicBezTo>
                  <a:pt x="20174" y="6366"/>
                  <a:pt x="17823" y="17147"/>
                  <a:pt x="17823" y="17147"/>
                </a:cubicBezTo>
                <a:cubicBezTo>
                  <a:pt x="17823" y="17147"/>
                  <a:pt x="17176" y="18532"/>
                  <a:pt x="15113" y="19264"/>
                </a:cubicBezTo>
                <a:cubicBezTo>
                  <a:pt x="12682" y="20126"/>
                  <a:pt x="128" y="16872"/>
                  <a:pt x="128" y="16872"/>
                </a:cubicBezTo>
              </a:path>
            </a:pathLst>
          </a:custGeom>
          <a:noFill/>
          <a:ln w="38100" cap="flat">
            <a:solidFill>
              <a:srgbClr val="DD2067"/>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7433" name="Rectangle 25"/>
          <p:cNvSpPr>
            <a:spLocks/>
          </p:cNvSpPr>
          <p:nvPr/>
        </p:nvSpPr>
        <p:spPr bwMode="auto">
          <a:xfrm>
            <a:off x="4572000" y="1484784"/>
            <a:ext cx="61555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dirty="0">
                <a:solidFill>
                  <a:srgbClr val="DD2067"/>
                </a:solidFill>
              </a:rPr>
              <a:t>図書</a:t>
            </a:r>
          </a:p>
        </p:txBody>
      </p:sp>
      <p:sp>
        <p:nvSpPr>
          <p:cNvPr id="31" name="タイトル 1"/>
          <p:cNvSpPr>
            <a:spLocks noGrp="1"/>
          </p:cNvSpPr>
          <p:nvPr>
            <p:ph type="title"/>
          </p:nvPr>
        </p:nvSpPr>
        <p:spPr>
          <a:xfrm>
            <a:off x="304800" y="228491"/>
            <a:ext cx="8534400" cy="646331"/>
          </a:xfrm>
        </p:spPr>
        <p:txBody>
          <a:bodyPr/>
          <a:lstStyle/>
          <a:p>
            <a:r>
              <a:rPr lang="ja-JP" altLang="en-US" dirty="0"/>
              <a:t>つながるデータ</a:t>
            </a:r>
            <a:endParaRPr kumimoji="1" lang="ja-JP" altLang="en-US" dirty="0"/>
          </a:p>
        </p:txBody>
      </p:sp>
    </p:spTree>
    <p:extLst>
      <p:ext uri="{BB962C8B-B14F-4D97-AF65-F5344CB8AC3E}">
        <p14:creationId xmlns:p14="http://schemas.microsoft.com/office/powerpoint/2010/main" val="3327862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617" y="2303859"/>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773" y="4607719"/>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4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17" y="4455914"/>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43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8234" y="4607719"/>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44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969" y="1893094"/>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8446" name="Line 14"/>
          <p:cNvSpPr>
            <a:spLocks noChangeShapeType="1"/>
          </p:cNvSpPr>
          <p:nvPr/>
        </p:nvSpPr>
        <p:spPr bwMode="auto">
          <a:xfrm>
            <a:off x="2241352" y="2614166"/>
            <a:ext cx="1044773" cy="126132"/>
          </a:xfrm>
          <a:prstGeom prst="line">
            <a:avLst/>
          </a:prstGeom>
          <a:noFill/>
          <a:ln w="38100" cap="flat">
            <a:solidFill>
              <a:srgbClr val="558E28"/>
            </a:solidFill>
            <a:prstDash val="solid"/>
            <a:miter lim="800000"/>
            <a:headEnd type="stealth" w="med" len="med"/>
            <a:tailEnd type="stealth"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8449" name="Rectangle 17"/>
          <p:cNvSpPr>
            <a:spLocks/>
          </p:cNvSpPr>
          <p:nvPr/>
        </p:nvSpPr>
        <p:spPr bwMode="auto">
          <a:xfrm>
            <a:off x="2553891" y="2276872"/>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558E28"/>
                </a:solidFill>
                <a:miter lim="800000"/>
                <a:headEnd type="none" w="med" len="med"/>
                <a:tailEnd type="none" w="med" len="med"/>
              </a14:hiddenLine>
            </a:ext>
          </a:extLst>
        </p:spPr>
        <p:txBody>
          <a:bodyPr wrap="none" lIns="0" tIns="0" rIns="0" bIns="0" anchor="ctr">
            <a:spAutoFit/>
          </a:bodyPr>
          <a:lstStyle/>
          <a:p>
            <a:r>
              <a:rPr lang="ja-JP" altLang="en-US" sz="1600" dirty="0">
                <a:solidFill>
                  <a:srgbClr val="3F691E"/>
                </a:solidFill>
              </a:rPr>
              <a:t>友人</a:t>
            </a:r>
          </a:p>
        </p:txBody>
      </p:sp>
      <p:sp>
        <p:nvSpPr>
          <p:cNvPr id="18454" name="Line 22"/>
          <p:cNvSpPr>
            <a:spLocks noChangeShapeType="1"/>
          </p:cNvSpPr>
          <p:nvPr/>
        </p:nvSpPr>
        <p:spPr bwMode="auto">
          <a:xfrm rot="10800000">
            <a:off x="4374432" y="3437930"/>
            <a:ext cx="1528092" cy="1303734"/>
          </a:xfrm>
          <a:prstGeom prst="line">
            <a:avLst/>
          </a:prstGeom>
          <a:noFill/>
          <a:ln w="38100" cap="flat">
            <a:solidFill>
              <a:srgbClr val="558E28"/>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8455" name="Rectangle 23"/>
          <p:cNvSpPr>
            <a:spLocks/>
          </p:cNvSpPr>
          <p:nvPr/>
        </p:nvSpPr>
        <p:spPr bwMode="auto">
          <a:xfrm>
            <a:off x="4313039" y="3830851"/>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558E28"/>
                </a:solidFill>
                <a:miter lim="800000"/>
                <a:headEnd type="none" w="med" len="med"/>
                <a:tailEnd type="none" w="med" len="med"/>
              </a14:hiddenLine>
            </a:ext>
          </a:extLst>
        </p:spPr>
        <p:txBody>
          <a:bodyPr wrap="none" lIns="0" tIns="0" rIns="0" bIns="0" anchor="ctr">
            <a:spAutoFit/>
          </a:bodyPr>
          <a:lstStyle/>
          <a:p>
            <a:r>
              <a:rPr lang="ja-JP" altLang="en-US" sz="1600" dirty="0">
                <a:solidFill>
                  <a:srgbClr val="3F691E"/>
                </a:solidFill>
              </a:rPr>
              <a:t>在住</a:t>
            </a:r>
          </a:p>
        </p:txBody>
      </p:sp>
      <p:sp>
        <p:nvSpPr>
          <p:cNvPr id="18461" name="Rectangle 29"/>
          <p:cNvSpPr>
            <a:spLocks/>
          </p:cNvSpPr>
          <p:nvPr/>
        </p:nvSpPr>
        <p:spPr bwMode="auto">
          <a:xfrm>
            <a:off x="2915816" y="1412776"/>
            <a:ext cx="61555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dirty="0">
                <a:solidFill>
                  <a:srgbClr val="3F691E"/>
                </a:solidFill>
              </a:rPr>
              <a:t>人物</a:t>
            </a:r>
          </a:p>
        </p:txBody>
      </p:sp>
      <p:sp>
        <p:nvSpPr>
          <p:cNvPr id="31" name="Line 7"/>
          <p:cNvSpPr>
            <a:spLocks noChangeShapeType="1"/>
          </p:cNvSpPr>
          <p:nvPr/>
        </p:nvSpPr>
        <p:spPr bwMode="auto">
          <a:xfrm rot="10800000" flipH="1">
            <a:off x="1768078" y="3356447"/>
            <a:ext cx="1552650" cy="1099467"/>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32" name="Line 8"/>
          <p:cNvSpPr>
            <a:spLocks noChangeShapeType="1"/>
          </p:cNvSpPr>
          <p:nvPr/>
        </p:nvSpPr>
        <p:spPr bwMode="auto">
          <a:xfrm rot="10800000" flipH="1">
            <a:off x="3679031" y="3653359"/>
            <a:ext cx="97111" cy="954360"/>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33" name="Rectangle 14"/>
          <p:cNvSpPr>
            <a:spLocks/>
          </p:cNvSpPr>
          <p:nvPr/>
        </p:nvSpPr>
        <p:spPr bwMode="auto">
          <a:xfrm>
            <a:off x="2123728" y="3573016"/>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ja-JP" altLang="en-US" sz="1600" dirty="0">
                <a:solidFill>
                  <a:srgbClr val="DD2067"/>
                </a:solidFill>
              </a:rPr>
              <a:t>作品</a:t>
            </a:r>
          </a:p>
        </p:txBody>
      </p:sp>
      <p:sp>
        <p:nvSpPr>
          <p:cNvPr id="34" name="Rectangle 15"/>
          <p:cNvSpPr>
            <a:spLocks/>
          </p:cNvSpPr>
          <p:nvPr/>
        </p:nvSpPr>
        <p:spPr bwMode="auto">
          <a:xfrm>
            <a:off x="3216498" y="3956993"/>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ja-JP" altLang="en-US" sz="1600">
                <a:solidFill>
                  <a:srgbClr val="DD2067"/>
                </a:solidFill>
              </a:rPr>
              <a:t>作品</a:t>
            </a:r>
          </a:p>
        </p:txBody>
      </p:sp>
      <p:sp>
        <p:nvSpPr>
          <p:cNvPr id="18456" name="Freeform 24"/>
          <p:cNvSpPr>
            <a:spLocks/>
          </p:cNvSpPr>
          <p:nvPr/>
        </p:nvSpPr>
        <p:spPr bwMode="auto">
          <a:xfrm>
            <a:off x="743397" y="1663154"/>
            <a:ext cx="6364635" cy="4542979"/>
          </a:xfrm>
          <a:custGeom>
            <a:avLst/>
            <a:gdLst>
              <a:gd name="T0" fmla="+- 0 241 101"/>
              <a:gd name="T1" fmla="*/ T0 w 21441"/>
              <a:gd name="T2" fmla="+- 0 1585 347"/>
              <a:gd name="T3" fmla="*/ 1585 h 21212"/>
              <a:gd name="T4" fmla="+- 0 3038 101"/>
              <a:gd name="T5" fmla="*/ T4 w 21441"/>
              <a:gd name="T6" fmla="+- 0 417 347"/>
              <a:gd name="T7" fmla="*/ 417 h 21212"/>
              <a:gd name="T8" fmla="+- 0 11432 101"/>
              <a:gd name="T9" fmla="*/ T8 w 21441"/>
              <a:gd name="T10" fmla="+- 0 2335 347"/>
              <a:gd name="T11" fmla="*/ 2335 h 21212"/>
              <a:gd name="T12" fmla="+- 0 13237 101"/>
              <a:gd name="T13" fmla="*/ T12 w 21441"/>
              <a:gd name="T14" fmla="+- 0 3461 347"/>
              <a:gd name="T15" fmla="*/ 3461 h 21212"/>
              <a:gd name="T16" fmla="+- 0 19554 101"/>
              <a:gd name="T17" fmla="*/ T16 w 21441"/>
              <a:gd name="T18" fmla="+- 0 13636 347"/>
              <a:gd name="T19" fmla="*/ 13636 h 21212"/>
              <a:gd name="T20" fmla="+- 0 21540 101"/>
              <a:gd name="T21" fmla="*/ T20 w 21441"/>
              <a:gd name="T22" fmla="+- 0 17889 347"/>
              <a:gd name="T23" fmla="*/ 17889 h 21212"/>
              <a:gd name="T24" fmla="+- 0 19344 101"/>
              <a:gd name="T25" fmla="*/ T24 w 21441"/>
              <a:gd name="T26" fmla="+- 0 21558 347"/>
              <a:gd name="T27" fmla="*/ 21558 h 21212"/>
              <a:gd name="T28" fmla="+- 0 16636 101"/>
              <a:gd name="T29" fmla="*/ T28 w 21441"/>
              <a:gd name="T30" fmla="+- 0 20516 347"/>
              <a:gd name="T31" fmla="*/ 20516 h 21212"/>
              <a:gd name="T32" fmla="+- 0 11642 101"/>
              <a:gd name="T33" fmla="*/ T32 w 21441"/>
              <a:gd name="T34" fmla="+- 0 12051 347"/>
              <a:gd name="T35" fmla="*/ 12051 h 21212"/>
              <a:gd name="T36" fmla="+- 0 2196 101"/>
              <a:gd name="T37" fmla="*/ T36 w 21441"/>
              <a:gd name="T38" fmla="+- 0 8965 347"/>
              <a:gd name="T39" fmla="*/ 8965 h 21212"/>
              <a:gd name="T40" fmla="+- 0 150 101"/>
              <a:gd name="T41" fmla="*/ T40 w 21441"/>
              <a:gd name="T42" fmla="+- 0 7172 347"/>
              <a:gd name="T43" fmla="*/ 7172 h 21212"/>
              <a:gd name="T44" fmla="+- 0 241 101"/>
              <a:gd name="T45" fmla="*/ T44 w 21441"/>
              <a:gd name="T46" fmla="+- 0 1585 347"/>
              <a:gd name="T47" fmla="*/ 1585 h 21212"/>
              <a:gd name="T48" fmla="+- 0 241 101"/>
              <a:gd name="T49" fmla="*/ T48 w 21441"/>
              <a:gd name="T50" fmla="+- 0 1585 347"/>
              <a:gd name="T51" fmla="*/ 1585 h 212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1441" h="21212">
                <a:moveTo>
                  <a:pt x="140" y="1238"/>
                </a:moveTo>
                <a:cubicBezTo>
                  <a:pt x="140" y="1238"/>
                  <a:pt x="711" y="-347"/>
                  <a:pt x="2937" y="70"/>
                </a:cubicBezTo>
                <a:cubicBezTo>
                  <a:pt x="5164" y="487"/>
                  <a:pt x="11331" y="1988"/>
                  <a:pt x="11331" y="1988"/>
                </a:cubicBezTo>
                <a:cubicBezTo>
                  <a:pt x="11331" y="1988"/>
                  <a:pt x="12624" y="2322"/>
                  <a:pt x="13136" y="3114"/>
                </a:cubicBezTo>
                <a:cubicBezTo>
                  <a:pt x="13647" y="3906"/>
                  <a:pt x="18130" y="12496"/>
                  <a:pt x="19453" y="13289"/>
                </a:cubicBezTo>
                <a:cubicBezTo>
                  <a:pt x="20503" y="13917"/>
                  <a:pt x="21499" y="15832"/>
                  <a:pt x="21439" y="17542"/>
                </a:cubicBezTo>
                <a:cubicBezTo>
                  <a:pt x="21392" y="18875"/>
                  <a:pt x="21108" y="21253"/>
                  <a:pt x="19243" y="21211"/>
                </a:cubicBezTo>
                <a:cubicBezTo>
                  <a:pt x="17378" y="21170"/>
                  <a:pt x="16595" y="20294"/>
                  <a:pt x="16535" y="20169"/>
                </a:cubicBezTo>
                <a:cubicBezTo>
                  <a:pt x="16475" y="20044"/>
                  <a:pt x="12354" y="12038"/>
                  <a:pt x="11541" y="11704"/>
                </a:cubicBezTo>
                <a:cubicBezTo>
                  <a:pt x="10729" y="11370"/>
                  <a:pt x="2095" y="8618"/>
                  <a:pt x="2095" y="8618"/>
                </a:cubicBezTo>
                <a:cubicBezTo>
                  <a:pt x="2095" y="8618"/>
                  <a:pt x="200" y="7826"/>
                  <a:pt x="49" y="6825"/>
                </a:cubicBezTo>
                <a:cubicBezTo>
                  <a:pt x="-101" y="5824"/>
                  <a:pt x="140" y="1238"/>
                  <a:pt x="140" y="1238"/>
                </a:cubicBezTo>
                <a:close/>
                <a:moveTo>
                  <a:pt x="140" y="1238"/>
                </a:moveTo>
              </a:path>
            </a:pathLst>
          </a:custGeom>
          <a:noFill/>
          <a:ln w="38100" cap="flat">
            <a:solidFill>
              <a:srgbClr val="558E28"/>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35" name="タイトル 1"/>
          <p:cNvSpPr>
            <a:spLocks noGrp="1"/>
          </p:cNvSpPr>
          <p:nvPr>
            <p:ph type="title"/>
          </p:nvPr>
        </p:nvSpPr>
        <p:spPr>
          <a:xfrm>
            <a:off x="304800" y="228491"/>
            <a:ext cx="8534400" cy="646331"/>
          </a:xfrm>
        </p:spPr>
        <p:txBody>
          <a:bodyPr/>
          <a:lstStyle/>
          <a:p>
            <a:r>
              <a:rPr kumimoji="1" lang="ja-JP" altLang="en-US" dirty="0"/>
              <a:t>つながるデータ</a:t>
            </a:r>
          </a:p>
        </p:txBody>
      </p:sp>
    </p:spTree>
    <p:extLst>
      <p:ext uri="{BB962C8B-B14F-4D97-AF65-F5344CB8AC3E}">
        <p14:creationId xmlns:p14="http://schemas.microsoft.com/office/powerpoint/2010/main" val="3818383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617" y="2303859"/>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0" y="2375297"/>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2711" y="3277195"/>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773" y="4607719"/>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46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617" y="4455914"/>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46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8234" y="4607719"/>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9465" name="Line 9"/>
          <p:cNvSpPr>
            <a:spLocks noChangeShapeType="1"/>
          </p:cNvSpPr>
          <p:nvPr/>
        </p:nvSpPr>
        <p:spPr bwMode="auto">
          <a:xfrm flipH="1">
            <a:off x="4366617" y="5239494"/>
            <a:ext cx="1250156" cy="17859"/>
          </a:xfrm>
          <a:prstGeom prst="line">
            <a:avLst/>
          </a:prstGeom>
          <a:noFill/>
          <a:ln w="38100" cap="flat">
            <a:solidFill>
              <a:srgbClr val="0044FE"/>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9466" name="Line 10"/>
          <p:cNvSpPr>
            <a:spLocks noChangeShapeType="1"/>
          </p:cNvSpPr>
          <p:nvPr/>
        </p:nvSpPr>
        <p:spPr bwMode="auto">
          <a:xfrm>
            <a:off x="6152555" y="3723680"/>
            <a:ext cx="130597" cy="877342"/>
          </a:xfrm>
          <a:prstGeom prst="line">
            <a:avLst/>
          </a:prstGeom>
          <a:noFill/>
          <a:ln w="38100" cap="flat">
            <a:solidFill>
              <a:srgbClr val="0044FE"/>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9467" name="Line 11"/>
          <p:cNvSpPr>
            <a:spLocks noChangeShapeType="1"/>
          </p:cNvSpPr>
          <p:nvPr/>
        </p:nvSpPr>
        <p:spPr bwMode="auto">
          <a:xfrm flipH="1">
            <a:off x="6590109" y="4170164"/>
            <a:ext cx="884039" cy="517922"/>
          </a:xfrm>
          <a:prstGeom prst="line">
            <a:avLst/>
          </a:prstGeom>
          <a:noFill/>
          <a:ln w="38100" cap="flat">
            <a:solidFill>
              <a:srgbClr val="0044FE"/>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pic>
        <p:nvPicPr>
          <p:cNvPr id="19468"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969" y="1893094"/>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9474" name="Rectangle 18"/>
          <p:cNvSpPr>
            <a:spLocks/>
          </p:cNvSpPr>
          <p:nvPr/>
        </p:nvSpPr>
        <p:spPr bwMode="auto">
          <a:xfrm>
            <a:off x="4788024" y="4869160"/>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44FE"/>
                </a:solidFill>
                <a:miter lim="800000"/>
                <a:headEnd type="none" w="med" len="med"/>
                <a:tailEnd type="none" w="med" len="med"/>
              </a14:hiddenLine>
            </a:ext>
          </a:extLst>
        </p:spPr>
        <p:txBody>
          <a:bodyPr wrap="none" lIns="0" tIns="0" rIns="0" bIns="0" anchor="ctr">
            <a:spAutoFit/>
          </a:bodyPr>
          <a:lstStyle/>
          <a:p>
            <a:r>
              <a:rPr lang="ja-JP" altLang="en-US" sz="1600" dirty="0">
                <a:solidFill>
                  <a:srgbClr val="0044FE"/>
                </a:solidFill>
              </a:rPr>
              <a:t>舞台</a:t>
            </a:r>
          </a:p>
        </p:txBody>
      </p:sp>
      <p:sp>
        <p:nvSpPr>
          <p:cNvPr id="19475" name="Rectangle 19"/>
          <p:cNvSpPr>
            <a:spLocks/>
          </p:cNvSpPr>
          <p:nvPr/>
        </p:nvSpPr>
        <p:spPr bwMode="auto">
          <a:xfrm>
            <a:off x="6980783" y="4502467"/>
            <a:ext cx="61555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44FE"/>
                </a:solidFill>
                <a:miter lim="800000"/>
                <a:headEnd type="none" w="med" len="med"/>
                <a:tailEnd type="none" w="med" len="med"/>
              </a14:hiddenLine>
            </a:ext>
          </a:extLst>
        </p:spPr>
        <p:txBody>
          <a:bodyPr wrap="none" lIns="0" tIns="0" rIns="0" bIns="0" anchor="ctr">
            <a:spAutoFit/>
          </a:bodyPr>
          <a:lstStyle/>
          <a:p>
            <a:r>
              <a:rPr lang="ja-JP" altLang="en-US" sz="1600">
                <a:solidFill>
                  <a:srgbClr val="0044FE"/>
                </a:solidFill>
              </a:rPr>
              <a:t>観光地</a:t>
            </a:r>
          </a:p>
        </p:txBody>
      </p:sp>
      <p:sp>
        <p:nvSpPr>
          <p:cNvPr id="19476" name="Rectangle 20"/>
          <p:cNvSpPr>
            <a:spLocks/>
          </p:cNvSpPr>
          <p:nvPr/>
        </p:nvSpPr>
        <p:spPr bwMode="auto">
          <a:xfrm>
            <a:off x="6319986" y="3993475"/>
            <a:ext cx="61555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44FE"/>
                </a:solidFill>
                <a:miter lim="800000"/>
                <a:headEnd type="none" w="med" len="med"/>
                <a:tailEnd type="none" w="med" len="med"/>
              </a14:hiddenLine>
            </a:ext>
          </a:extLst>
        </p:spPr>
        <p:txBody>
          <a:bodyPr wrap="none" lIns="0" tIns="0" rIns="0" bIns="0" anchor="ctr">
            <a:spAutoFit/>
          </a:bodyPr>
          <a:lstStyle/>
          <a:p>
            <a:r>
              <a:rPr lang="ja-JP" altLang="en-US" sz="1600">
                <a:solidFill>
                  <a:srgbClr val="0044FE"/>
                </a:solidFill>
              </a:rPr>
              <a:t>観光地</a:t>
            </a:r>
          </a:p>
        </p:txBody>
      </p:sp>
      <p:sp>
        <p:nvSpPr>
          <p:cNvPr id="19483" name="Freeform 27"/>
          <p:cNvSpPr>
            <a:spLocks/>
          </p:cNvSpPr>
          <p:nvPr/>
        </p:nvSpPr>
        <p:spPr bwMode="auto">
          <a:xfrm>
            <a:off x="2569518" y="2069455"/>
            <a:ext cx="6402586" cy="4313039"/>
          </a:xfrm>
          <a:custGeom>
            <a:avLst/>
            <a:gdLst>
              <a:gd name="T0" fmla="+- 0 737 560"/>
              <a:gd name="T1" fmla="*/ T0 w 20561"/>
              <a:gd name="T2" fmla="+- 0 18113 401"/>
              <a:gd name="T3" fmla="*/ 18113 h 20590"/>
              <a:gd name="T4" fmla="+- 0 1532 560"/>
              <a:gd name="T5" fmla="*/ T4 w 20561"/>
              <a:gd name="T6" fmla="+- 0 13540 401"/>
              <a:gd name="T7" fmla="*/ 13540 h 20590"/>
              <a:gd name="T8" fmla="+- 0 10255 560"/>
              <a:gd name="T9" fmla="*/ T8 w 20561"/>
              <a:gd name="T10" fmla="+- 0 1585 401"/>
              <a:gd name="T11" fmla="*/ 1585 h 20590"/>
              <a:gd name="T12" fmla="+- 0 12406 560"/>
              <a:gd name="T13" fmla="*/ T12 w 20561"/>
              <a:gd name="T14" fmla="+- 0 498 401"/>
              <a:gd name="T15" fmla="*/ 498 h 20590"/>
              <a:gd name="T16" fmla="+- 0 20127 560"/>
              <a:gd name="T17" fmla="*/ T16 w 20561"/>
              <a:gd name="T18" fmla="+- 0 6883 401"/>
              <a:gd name="T19" fmla="*/ 6883 h 20590"/>
              <a:gd name="T20" fmla="+- 0 20863 560"/>
              <a:gd name="T21" fmla="*/ T20 w 20561"/>
              <a:gd name="T22" fmla="+- 0 10913 401"/>
              <a:gd name="T23" fmla="*/ 10913 h 20590"/>
              <a:gd name="T24" fmla="+- 0 13879 560"/>
              <a:gd name="T25" fmla="*/ T24 w 20561"/>
              <a:gd name="T26" fmla="+- 0 20694 401"/>
              <a:gd name="T27" fmla="*/ 20694 h 20590"/>
              <a:gd name="T28" fmla="+- 0 4685 560"/>
              <a:gd name="T29" fmla="*/ T28 w 20561"/>
              <a:gd name="T30" fmla="+- 0 20966 401"/>
              <a:gd name="T31" fmla="*/ 20966 h 20590"/>
              <a:gd name="T32" fmla="+- 0 737 560"/>
              <a:gd name="T33" fmla="*/ T32 w 20561"/>
              <a:gd name="T34" fmla="+- 0 18113 401"/>
              <a:gd name="T35" fmla="*/ 18113 h 20590"/>
              <a:gd name="T36" fmla="+- 0 737 560"/>
              <a:gd name="T37" fmla="*/ T36 w 20561"/>
              <a:gd name="T38" fmla="+- 0 18113 401"/>
              <a:gd name="T39" fmla="*/ 18113 h 2059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20561" h="20590">
                <a:moveTo>
                  <a:pt x="177" y="17712"/>
                </a:moveTo>
                <a:cubicBezTo>
                  <a:pt x="177" y="17712"/>
                  <a:pt x="-560" y="14859"/>
                  <a:pt x="972" y="13139"/>
                </a:cubicBezTo>
                <a:cubicBezTo>
                  <a:pt x="2505" y="11418"/>
                  <a:pt x="9695" y="1184"/>
                  <a:pt x="9695" y="1184"/>
                </a:cubicBezTo>
                <a:cubicBezTo>
                  <a:pt x="9695" y="1184"/>
                  <a:pt x="10667" y="-401"/>
                  <a:pt x="11846" y="97"/>
                </a:cubicBezTo>
                <a:cubicBezTo>
                  <a:pt x="13025" y="595"/>
                  <a:pt x="19046" y="6002"/>
                  <a:pt x="19567" y="6482"/>
                </a:cubicBezTo>
                <a:cubicBezTo>
                  <a:pt x="20009" y="6890"/>
                  <a:pt x="21040" y="8157"/>
                  <a:pt x="20303" y="10512"/>
                </a:cubicBezTo>
                <a:cubicBezTo>
                  <a:pt x="19567" y="12867"/>
                  <a:pt x="18270" y="20203"/>
                  <a:pt x="13319" y="20293"/>
                </a:cubicBezTo>
                <a:cubicBezTo>
                  <a:pt x="8369" y="20384"/>
                  <a:pt x="4155" y="20610"/>
                  <a:pt x="4125" y="20565"/>
                </a:cubicBezTo>
                <a:cubicBezTo>
                  <a:pt x="4096" y="20520"/>
                  <a:pt x="501" y="21199"/>
                  <a:pt x="177" y="17712"/>
                </a:cubicBezTo>
                <a:close/>
                <a:moveTo>
                  <a:pt x="177" y="17712"/>
                </a:moveTo>
              </a:path>
            </a:pathLst>
          </a:custGeom>
          <a:noFill/>
          <a:ln w="38100" cap="flat">
            <a:solidFill>
              <a:srgbClr val="0044FE"/>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9484" name="Rectangle 28"/>
          <p:cNvSpPr>
            <a:spLocks/>
          </p:cNvSpPr>
          <p:nvPr/>
        </p:nvSpPr>
        <p:spPr bwMode="auto">
          <a:xfrm>
            <a:off x="4644008" y="5877272"/>
            <a:ext cx="61555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dirty="0">
                <a:solidFill>
                  <a:srgbClr val="0044FE"/>
                </a:solidFill>
              </a:rPr>
              <a:t>観光</a:t>
            </a:r>
          </a:p>
        </p:txBody>
      </p:sp>
      <p:sp>
        <p:nvSpPr>
          <p:cNvPr id="30" name="Line 14"/>
          <p:cNvSpPr>
            <a:spLocks noChangeShapeType="1"/>
          </p:cNvSpPr>
          <p:nvPr/>
        </p:nvSpPr>
        <p:spPr bwMode="auto">
          <a:xfrm>
            <a:off x="2241352" y="2614166"/>
            <a:ext cx="1044773" cy="126132"/>
          </a:xfrm>
          <a:prstGeom prst="line">
            <a:avLst/>
          </a:prstGeom>
          <a:noFill/>
          <a:ln w="38100" cap="flat">
            <a:solidFill>
              <a:srgbClr val="558E28"/>
            </a:solidFill>
            <a:prstDash val="solid"/>
            <a:miter lim="800000"/>
            <a:headEnd type="stealth" w="med" len="med"/>
            <a:tailEnd type="stealth"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31" name="Rectangle 17"/>
          <p:cNvSpPr>
            <a:spLocks/>
          </p:cNvSpPr>
          <p:nvPr/>
        </p:nvSpPr>
        <p:spPr bwMode="auto">
          <a:xfrm>
            <a:off x="2553891" y="2276872"/>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558E28"/>
                </a:solidFill>
                <a:miter lim="800000"/>
                <a:headEnd type="none" w="med" len="med"/>
                <a:tailEnd type="none" w="med" len="med"/>
              </a14:hiddenLine>
            </a:ext>
          </a:extLst>
        </p:spPr>
        <p:txBody>
          <a:bodyPr wrap="none" lIns="0" tIns="0" rIns="0" bIns="0" anchor="ctr">
            <a:spAutoFit/>
          </a:bodyPr>
          <a:lstStyle/>
          <a:p>
            <a:r>
              <a:rPr lang="ja-JP" altLang="en-US" sz="1600" dirty="0">
                <a:solidFill>
                  <a:srgbClr val="3F691E"/>
                </a:solidFill>
              </a:rPr>
              <a:t>友人</a:t>
            </a:r>
          </a:p>
        </p:txBody>
      </p:sp>
      <p:sp>
        <p:nvSpPr>
          <p:cNvPr id="32" name="Line 22"/>
          <p:cNvSpPr>
            <a:spLocks noChangeShapeType="1"/>
          </p:cNvSpPr>
          <p:nvPr/>
        </p:nvSpPr>
        <p:spPr bwMode="auto">
          <a:xfrm rot="10800000">
            <a:off x="4374432" y="3437930"/>
            <a:ext cx="1528092" cy="1303734"/>
          </a:xfrm>
          <a:prstGeom prst="line">
            <a:avLst/>
          </a:prstGeom>
          <a:noFill/>
          <a:ln w="38100" cap="flat">
            <a:solidFill>
              <a:srgbClr val="558E28"/>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33" name="Rectangle 23"/>
          <p:cNvSpPr>
            <a:spLocks/>
          </p:cNvSpPr>
          <p:nvPr/>
        </p:nvSpPr>
        <p:spPr bwMode="auto">
          <a:xfrm>
            <a:off x="4313039" y="3830851"/>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558E28"/>
                </a:solidFill>
                <a:miter lim="800000"/>
                <a:headEnd type="none" w="med" len="med"/>
                <a:tailEnd type="none" w="med" len="med"/>
              </a14:hiddenLine>
            </a:ext>
          </a:extLst>
        </p:spPr>
        <p:txBody>
          <a:bodyPr wrap="none" lIns="0" tIns="0" rIns="0" bIns="0" anchor="ctr">
            <a:spAutoFit/>
          </a:bodyPr>
          <a:lstStyle/>
          <a:p>
            <a:r>
              <a:rPr lang="ja-JP" altLang="en-US" sz="1600" dirty="0">
                <a:solidFill>
                  <a:srgbClr val="3F691E"/>
                </a:solidFill>
              </a:rPr>
              <a:t>在住</a:t>
            </a:r>
          </a:p>
        </p:txBody>
      </p:sp>
      <p:sp>
        <p:nvSpPr>
          <p:cNvPr id="34" name="Line 7"/>
          <p:cNvSpPr>
            <a:spLocks noChangeShapeType="1"/>
          </p:cNvSpPr>
          <p:nvPr/>
        </p:nvSpPr>
        <p:spPr bwMode="auto">
          <a:xfrm rot="10800000" flipH="1">
            <a:off x="1768078" y="3356447"/>
            <a:ext cx="1552650" cy="1099467"/>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35" name="Line 8"/>
          <p:cNvSpPr>
            <a:spLocks noChangeShapeType="1"/>
          </p:cNvSpPr>
          <p:nvPr/>
        </p:nvSpPr>
        <p:spPr bwMode="auto">
          <a:xfrm rot="10800000" flipH="1">
            <a:off x="3679031" y="3653359"/>
            <a:ext cx="97111" cy="954360"/>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36" name="Rectangle 14"/>
          <p:cNvSpPr>
            <a:spLocks/>
          </p:cNvSpPr>
          <p:nvPr/>
        </p:nvSpPr>
        <p:spPr bwMode="auto">
          <a:xfrm>
            <a:off x="2123728" y="3573016"/>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ja-JP" altLang="en-US" sz="1600" dirty="0">
                <a:solidFill>
                  <a:srgbClr val="DD2067"/>
                </a:solidFill>
              </a:rPr>
              <a:t>作品</a:t>
            </a:r>
          </a:p>
        </p:txBody>
      </p:sp>
      <p:sp>
        <p:nvSpPr>
          <p:cNvPr id="37" name="Rectangle 15"/>
          <p:cNvSpPr>
            <a:spLocks/>
          </p:cNvSpPr>
          <p:nvPr/>
        </p:nvSpPr>
        <p:spPr bwMode="auto">
          <a:xfrm>
            <a:off x="3216498" y="3956993"/>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ja-JP" altLang="en-US" sz="1600">
                <a:solidFill>
                  <a:srgbClr val="DD2067"/>
                </a:solidFill>
              </a:rPr>
              <a:t>作品</a:t>
            </a:r>
          </a:p>
        </p:txBody>
      </p:sp>
      <p:sp>
        <p:nvSpPr>
          <p:cNvPr id="38" name="タイトル 1"/>
          <p:cNvSpPr>
            <a:spLocks noGrp="1"/>
          </p:cNvSpPr>
          <p:nvPr>
            <p:ph type="title"/>
          </p:nvPr>
        </p:nvSpPr>
        <p:spPr>
          <a:xfrm>
            <a:off x="304800" y="228491"/>
            <a:ext cx="8534400" cy="646331"/>
          </a:xfrm>
        </p:spPr>
        <p:txBody>
          <a:bodyPr/>
          <a:lstStyle/>
          <a:p>
            <a:r>
              <a:rPr kumimoji="1" lang="ja-JP" altLang="en-US" dirty="0"/>
              <a:t>つながるデータ</a:t>
            </a:r>
          </a:p>
        </p:txBody>
      </p:sp>
    </p:spTree>
    <p:extLst>
      <p:ext uri="{BB962C8B-B14F-4D97-AF65-F5344CB8AC3E}">
        <p14:creationId xmlns:p14="http://schemas.microsoft.com/office/powerpoint/2010/main" val="3163285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2F536B-1DCF-6F4E-85A2-AA3C2ED1788A}"/>
              </a:ext>
            </a:extLst>
          </p:cNvPr>
          <p:cNvSpPr>
            <a:spLocks noGrp="1"/>
          </p:cNvSpPr>
          <p:nvPr>
            <p:ph type="title"/>
          </p:nvPr>
        </p:nvSpPr>
        <p:spPr/>
        <p:txBody>
          <a:bodyPr/>
          <a:lstStyle/>
          <a:p>
            <a:r>
              <a:rPr kumimoji="1" lang="ja-JP" altLang="en-US"/>
              <a:t>データ・情報・知識</a:t>
            </a:r>
          </a:p>
        </p:txBody>
      </p:sp>
      <p:sp>
        <p:nvSpPr>
          <p:cNvPr id="3" name="コンテンツ プレースホルダー 2">
            <a:extLst>
              <a:ext uri="{FF2B5EF4-FFF2-40B4-BE49-F238E27FC236}">
                <a16:creationId xmlns:a16="http://schemas.microsoft.com/office/drawing/2014/main" id="{B3140101-7362-3C4F-B21E-61CC4F2AD856}"/>
              </a:ext>
            </a:extLst>
          </p:cNvPr>
          <p:cNvSpPr>
            <a:spLocks noGrp="1"/>
          </p:cNvSpPr>
          <p:nvPr>
            <p:ph idx="1"/>
          </p:nvPr>
        </p:nvSpPr>
        <p:spPr/>
        <p:txBody>
          <a:bodyPr/>
          <a:lstStyle/>
          <a:p>
            <a:r>
              <a:rPr kumimoji="1" lang="ja-JP" altLang="en-US"/>
              <a:t>ゆく川の流れは絶えずして、しかももとの水にあらず。</a:t>
            </a:r>
            <a:endParaRPr kumimoji="1" lang="en-US" altLang="ja-JP" dirty="0"/>
          </a:p>
          <a:p>
            <a:r>
              <a:rPr lang="ja-JP" altLang="en-US"/>
              <a:t>いちご・国民総生産・</a:t>
            </a:r>
            <a:r>
              <a:rPr lang="en-US" altLang="ja-JP" dirty="0"/>
              <a:t>CPU</a:t>
            </a:r>
          </a:p>
          <a:p>
            <a:r>
              <a:rPr kumimoji="1" lang="en-US" altLang="ja-JP" dirty="0"/>
              <a:t>A</a:t>
            </a:r>
            <a:r>
              <a:rPr kumimoji="1" lang="ja-JP" altLang="en-US"/>
              <a:t>・</a:t>
            </a:r>
            <a:r>
              <a:rPr lang="ja-JP" altLang="en-US"/>
              <a:t>あ・ア・亜・</a:t>
            </a:r>
            <a:r>
              <a:rPr lang="en-US" altLang="ja-JP" dirty="0"/>
              <a:t>1</a:t>
            </a:r>
            <a:r>
              <a:rPr lang="ja-JP" altLang="en-US"/>
              <a:t>・☺️</a:t>
            </a:r>
            <a:endParaRPr lang="en-US" altLang="ja-JP" dirty="0"/>
          </a:p>
          <a:p>
            <a:r>
              <a:rPr lang="en-US" altLang="ja-JP" dirty="0"/>
              <a:t>1010111010001010</a:t>
            </a:r>
          </a:p>
        </p:txBody>
      </p:sp>
    </p:spTree>
    <p:extLst>
      <p:ext uri="{BB962C8B-B14F-4D97-AF65-F5344CB8AC3E}">
        <p14:creationId xmlns:p14="http://schemas.microsoft.com/office/powerpoint/2010/main" val="72861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2996952"/>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3573016"/>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4725144"/>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5085184"/>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9483" name="Freeform 27"/>
          <p:cNvSpPr>
            <a:spLocks/>
          </p:cNvSpPr>
          <p:nvPr/>
        </p:nvSpPr>
        <p:spPr bwMode="auto">
          <a:xfrm>
            <a:off x="4067944" y="3140968"/>
            <a:ext cx="5040560" cy="3528392"/>
          </a:xfrm>
          <a:custGeom>
            <a:avLst/>
            <a:gdLst>
              <a:gd name="T0" fmla="+- 0 737 560"/>
              <a:gd name="T1" fmla="*/ T0 w 20561"/>
              <a:gd name="T2" fmla="+- 0 18113 401"/>
              <a:gd name="T3" fmla="*/ 18113 h 20590"/>
              <a:gd name="T4" fmla="+- 0 1532 560"/>
              <a:gd name="T5" fmla="*/ T4 w 20561"/>
              <a:gd name="T6" fmla="+- 0 13540 401"/>
              <a:gd name="T7" fmla="*/ 13540 h 20590"/>
              <a:gd name="T8" fmla="+- 0 10255 560"/>
              <a:gd name="T9" fmla="*/ T8 w 20561"/>
              <a:gd name="T10" fmla="+- 0 1585 401"/>
              <a:gd name="T11" fmla="*/ 1585 h 20590"/>
              <a:gd name="T12" fmla="+- 0 12406 560"/>
              <a:gd name="T13" fmla="*/ T12 w 20561"/>
              <a:gd name="T14" fmla="+- 0 498 401"/>
              <a:gd name="T15" fmla="*/ 498 h 20590"/>
              <a:gd name="T16" fmla="+- 0 20127 560"/>
              <a:gd name="T17" fmla="*/ T16 w 20561"/>
              <a:gd name="T18" fmla="+- 0 6883 401"/>
              <a:gd name="T19" fmla="*/ 6883 h 20590"/>
              <a:gd name="T20" fmla="+- 0 20863 560"/>
              <a:gd name="T21" fmla="*/ T20 w 20561"/>
              <a:gd name="T22" fmla="+- 0 10913 401"/>
              <a:gd name="T23" fmla="*/ 10913 h 20590"/>
              <a:gd name="T24" fmla="+- 0 13879 560"/>
              <a:gd name="T25" fmla="*/ T24 w 20561"/>
              <a:gd name="T26" fmla="+- 0 20694 401"/>
              <a:gd name="T27" fmla="*/ 20694 h 20590"/>
              <a:gd name="T28" fmla="+- 0 4685 560"/>
              <a:gd name="T29" fmla="*/ T28 w 20561"/>
              <a:gd name="T30" fmla="+- 0 20966 401"/>
              <a:gd name="T31" fmla="*/ 20966 h 20590"/>
              <a:gd name="T32" fmla="+- 0 737 560"/>
              <a:gd name="T33" fmla="*/ T32 w 20561"/>
              <a:gd name="T34" fmla="+- 0 18113 401"/>
              <a:gd name="T35" fmla="*/ 18113 h 20590"/>
              <a:gd name="T36" fmla="+- 0 737 560"/>
              <a:gd name="T37" fmla="*/ T36 w 20561"/>
              <a:gd name="T38" fmla="+- 0 18113 401"/>
              <a:gd name="T39" fmla="*/ 18113 h 2059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20561" h="20590">
                <a:moveTo>
                  <a:pt x="177" y="17712"/>
                </a:moveTo>
                <a:cubicBezTo>
                  <a:pt x="177" y="17712"/>
                  <a:pt x="-560" y="14859"/>
                  <a:pt x="972" y="13139"/>
                </a:cubicBezTo>
                <a:cubicBezTo>
                  <a:pt x="2505" y="11418"/>
                  <a:pt x="9695" y="1184"/>
                  <a:pt x="9695" y="1184"/>
                </a:cubicBezTo>
                <a:cubicBezTo>
                  <a:pt x="9695" y="1184"/>
                  <a:pt x="10667" y="-401"/>
                  <a:pt x="11846" y="97"/>
                </a:cubicBezTo>
                <a:cubicBezTo>
                  <a:pt x="13025" y="595"/>
                  <a:pt x="19046" y="6002"/>
                  <a:pt x="19567" y="6482"/>
                </a:cubicBezTo>
                <a:cubicBezTo>
                  <a:pt x="20009" y="6890"/>
                  <a:pt x="21040" y="8157"/>
                  <a:pt x="20303" y="10512"/>
                </a:cubicBezTo>
                <a:cubicBezTo>
                  <a:pt x="19567" y="12867"/>
                  <a:pt x="18270" y="20203"/>
                  <a:pt x="13319" y="20293"/>
                </a:cubicBezTo>
                <a:cubicBezTo>
                  <a:pt x="8369" y="20384"/>
                  <a:pt x="4155" y="20610"/>
                  <a:pt x="4125" y="20565"/>
                </a:cubicBezTo>
                <a:cubicBezTo>
                  <a:pt x="4096" y="20520"/>
                  <a:pt x="501" y="21199"/>
                  <a:pt x="177" y="17712"/>
                </a:cubicBezTo>
                <a:close/>
                <a:moveTo>
                  <a:pt x="177" y="17712"/>
                </a:moveTo>
              </a:path>
            </a:pathLst>
          </a:custGeom>
          <a:noFill/>
          <a:ln w="38100" cap="flat">
            <a:solidFill>
              <a:srgbClr val="0044FE"/>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38" name="タイトル 1"/>
          <p:cNvSpPr>
            <a:spLocks noGrp="1"/>
          </p:cNvSpPr>
          <p:nvPr>
            <p:ph type="title"/>
          </p:nvPr>
        </p:nvSpPr>
        <p:spPr>
          <a:xfrm>
            <a:off x="304800" y="228491"/>
            <a:ext cx="8534400" cy="646331"/>
          </a:xfrm>
        </p:spPr>
        <p:txBody>
          <a:bodyPr/>
          <a:lstStyle/>
          <a:p>
            <a:r>
              <a:rPr kumimoji="1" lang="ja-JP" altLang="en-US" dirty="0"/>
              <a:t>現実のデータ</a:t>
            </a:r>
          </a:p>
        </p:txBody>
      </p:sp>
      <p:pic>
        <p:nvPicPr>
          <p:cNvPr id="2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645024"/>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5085184"/>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5229200"/>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42" name="Freeform 20"/>
          <p:cNvSpPr>
            <a:spLocks/>
          </p:cNvSpPr>
          <p:nvPr/>
        </p:nvSpPr>
        <p:spPr bwMode="auto">
          <a:xfrm>
            <a:off x="0" y="3356992"/>
            <a:ext cx="3594919" cy="3429000"/>
          </a:xfrm>
          <a:custGeom>
            <a:avLst/>
            <a:gdLst>
              <a:gd name="T0" fmla="+- 0 677 549"/>
              <a:gd name="T1" fmla="*/ T0 w 20386"/>
              <a:gd name="T2" fmla="+- 0 18346 1474"/>
              <a:gd name="T3" fmla="*/ 18346 h 19409"/>
              <a:gd name="T4" fmla="+- 0 1754 549"/>
              <a:gd name="T5" fmla="*/ T4 w 20386"/>
              <a:gd name="T6" fmla="+- 0 13917 1474"/>
              <a:gd name="T7" fmla="*/ 13917 h 19409"/>
              <a:gd name="T8" fmla="+- 0 12593 549"/>
              <a:gd name="T9" fmla="*/ T8 w 20386"/>
              <a:gd name="T10" fmla="+- 0 3489 1474"/>
              <a:gd name="T11" fmla="*/ 3489 h 19409"/>
              <a:gd name="T12" fmla="+- 0 18611 549"/>
              <a:gd name="T13" fmla="*/ T12 w 20386"/>
              <a:gd name="T14" fmla="+- 0 2470 1474"/>
              <a:gd name="T15" fmla="*/ 2470 h 19409"/>
              <a:gd name="T16" fmla="+- 0 20803 549"/>
              <a:gd name="T17" fmla="*/ T16 w 20386"/>
              <a:gd name="T18" fmla="+- 0 7566 1474"/>
              <a:gd name="T19" fmla="*/ 7566 h 19409"/>
              <a:gd name="T20" fmla="+- 0 18372 549"/>
              <a:gd name="T21" fmla="*/ T20 w 20386"/>
              <a:gd name="T22" fmla="+- 0 18621 1474"/>
              <a:gd name="T23" fmla="*/ 18621 h 19409"/>
              <a:gd name="T24" fmla="+- 0 15662 549"/>
              <a:gd name="T25" fmla="*/ T24 w 20386"/>
              <a:gd name="T26" fmla="+- 0 20738 1474"/>
              <a:gd name="T27" fmla="*/ 20738 h 19409"/>
              <a:gd name="T28" fmla="+- 0 677 549"/>
              <a:gd name="T29" fmla="*/ T28 w 20386"/>
              <a:gd name="T30" fmla="+- 0 18346 1474"/>
              <a:gd name="T31" fmla="*/ 18346 h 19409"/>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20386" h="19409">
                <a:moveTo>
                  <a:pt x="128" y="16872"/>
                </a:moveTo>
                <a:cubicBezTo>
                  <a:pt x="128" y="16872"/>
                  <a:pt x="-549" y="14246"/>
                  <a:pt x="1205" y="12443"/>
                </a:cubicBezTo>
                <a:cubicBezTo>
                  <a:pt x="2958" y="10639"/>
                  <a:pt x="11407" y="2681"/>
                  <a:pt x="12044" y="2015"/>
                </a:cubicBezTo>
                <a:cubicBezTo>
                  <a:pt x="12682" y="1349"/>
                  <a:pt x="15073" y="-1474"/>
                  <a:pt x="18062" y="996"/>
                </a:cubicBezTo>
                <a:cubicBezTo>
                  <a:pt x="21051" y="3465"/>
                  <a:pt x="20334" y="5817"/>
                  <a:pt x="20254" y="6092"/>
                </a:cubicBezTo>
                <a:cubicBezTo>
                  <a:pt x="20174" y="6366"/>
                  <a:pt x="17823" y="17147"/>
                  <a:pt x="17823" y="17147"/>
                </a:cubicBezTo>
                <a:cubicBezTo>
                  <a:pt x="17823" y="17147"/>
                  <a:pt x="17176" y="18532"/>
                  <a:pt x="15113" y="19264"/>
                </a:cubicBezTo>
                <a:cubicBezTo>
                  <a:pt x="12682" y="20126"/>
                  <a:pt x="128" y="16872"/>
                  <a:pt x="128" y="16872"/>
                </a:cubicBezTo>
              </a:path>
            </a:pathLst>
          </a:custGeom>
          <a:noFill/>
          <a:ln w="38100" cap="flat">
            <a:solidFill>
              <a:srgbClr val="DD2067"/>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pic>
        <p:nvPicPr>
          <p:cNvPr id="4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1529" y="1360537"/>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44"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76" y="1052736"/>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49" name="Freeform 24"/>
          <p:cNvSpPr>
            <a:spLocks/>
          </p:cNvSpPr>
          <p:nvPr/>
        </p:nvSpPr>
        <p:spPr bwMode="auto">
          <a:xfrm>
            <a:off x="539552" y="908720"/>
            <a:ext cx="5040560" cy="3600400"/>
          </a:xfrm>
          <a:custGeom>
            <a:avLst/>
            <a:gdLst>
              <a:gd name="T0" fmla="+- 0 241 101"/>
              <a:gd name="T1" fmla="*/ T0 w 21441"/>
              <a:gd name="T2" fmla="+- 0 1585 347"/>
              <a:gd name="T3" fmla="*/ 1585 h 21212"/>
              <a:gd name="T4" fmla="+- 0 3038 101"/>
              <a:gd name="T5" fmla="*/ T4 w 21441"/>
              <a:gd name="T6" fmla="+- 0 417 347"/>
              <a:gd name="T7" fmla="*/ 417 h 21212"/>
              <a:gd name="T8" fmla="+- 0 11432 101"/>
              <a:gd name="T9" fmla="*/ T8 w 21441"/>
              <a:gd name="T10" fmla="+- 0 2335 347"/>
              <a:gd name="T11" fmla="*/ 2335 h 21212"/>
              <a:gd name="T12" fmla="+- 0 13237 101"/>
              <a:gd name="T13" fmla="*/ T12 w 21441"/>
              <a:gd name="T14" fmla="+- 0 3461 347"/>
              <a:gd name="T15" fmla="*/ 3461 h 21212"/>
              <a:gd name="T16" fmla="+- 0 19554 101"/>
              <a:gd name="T17" fmla="*/ T16 w 21441"/>
              <a:gd name="T18" fmla="+- 0 13636 347"/>
              <a:gd name="T19" fmla="*/ 13636 h 21212"/>
              <a:gd name="T20" fmla="+- 0 21540 101"/>
              <a:gd name="T21" fmla="*/ T20 w 21441"/>
              <a:gd name="T22" fmla="+- 0 17889 347"/>
              <a:gd name="T23" fmla="*/ 17889 h 21212"/>
              <a:gd name="T24" fmla="+- 0 19344 101"/>
              <a:gd name="T25" fmla="*/ T24 w 21441"/>
              <a:gd name="T26" fmla="+- 0 21558 347"/>
              <a:gd name="T27" fmla="*/ 21558 h 21212"/>
              <a:gd name="T28" fmla="+- 0 16636 101"/>
              <a:gd name="T29" fmla="*/ T28 w 21441"/>
              <a:gd name="T30" fmla="+- 0 20516 347"/>
              <a:gd name="T31" fmla="*/ 20516 h 21212"/>
              <a:gd name="T32" fmla="+- 0 11642 101"/>
              <a:gd name="T33" fmla="*/ T32 w 21441"/>
              <a:gd name="T34" fmla="+- 0 12051 347"/>
              <a:gd name="T35" fmla="*/ 12051 h 21212"/>
              <a:gd name="T36" fmla="+- 0 2196 101"/>
              <a:gd name="T37" fmla="*/ T36 w 21441"/>
              <a:gd name="T38" fmla="+- 0 8965 347"/>
              <a:gd name="T39" fmla="*/ 8965 h 21212"/>
              <a:gd name="T40" fmla="+- 0 150 101"/>
              <a:gd name="T41" fmla="*/ T40 w 21441"/>
              <a:gd name="T42" fmla="+- 0 7172 347"/>
              <a:gd name="T43" fmla="*/ 7172 h 21212"/>
              <a:gd name="T44" fmla="+- 0 241 101"/>
              <a:gd name="T45" fmla="*/ T44 w 21441"/>
              <a:gd name="T46" fmla="+- 0 1585 347"/>
              <a:gd name="T47" fmla="*/ 1585 h 21212"/>
              <a:gd name="T48" fmla="+- 0 241 101"/>
              <a:gd name="T49" fmla="*/ T48 w 21441"/>
              <a:gd name="T50" fmla="+- 0 1585 347"/>
              <a:gd name="T51" fmla="*/ 1585 h 212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1441" h="21212">
                <a:moveTo>
                  <a:pt x="140" y="1238"/>
                </a:moveTo>
                <a:cubicBezTo>
                  <a:pt x="140" y="1238"/>
                  <a:pt x="711" y="-347"/>
                  <a:pt x="2937" y="70"/>
                </a:cubicBezTo>
                <a:cubicBezTo>
                  <a:pt x="5164" y="487"/>
                  <a:pt x="11331" y="1988"/>
                  <a:pt x="11331" y="1988"/>
                </a:cubicBezTo>
                <a:cubicBezTo>
                  <a:pt x="11331" y="1988"/>
                  <a:pt x="12624" y="2322"/>
                  <a:pt x="13136" y="3114"/>
                </a:cubicBezTo>
                <a:cubicBezTo>
                  <a:pt x="13647" y="3906"/>
                  <a:pt x="18130" y="12496"/>
                  <a:pt x="19453" y="13289"/>
                </a:cubicBezTo>
                <a:cubicBezTo>
                  <a:pt x="20503" y="13917"/>
                  <a:pt x="21499" y="15832"/>
                  <a:pt x="21439" y="17542"/>
                </a:cubicBezTo>
                <a:cubicBezTo>
                  <a:pt x="21392" y="18875"/>
                  <a:pt x="21108" y="21253"/>
                  <a:pt x="19243" y="21211"/>
                </a:cubicBezTo>
                <a:cubicBezTo>
                  <a:pt x="17378" y="21170"/>
                  <a:pt x="16595" y="20294"/>
                  <a:pt x="16535" y="20169"/>
                </a:cubicBezTo>
                <a:cubicBezTo>
                  <a:pt x="16475" y="20044"/>
                  <a:pt x="12354" y="12038"/>
                  <a:pt x="11541" y="11704"/>
                </a:cubicBezTo>
                <a:cubicBezTo>
                  <a:pt x="10729" y="11370"/>
                  <a:pt x="2095" y="8618"/>
                  <a:pt x="2095" y="8618"/>
                </a:cubicBezTo>
                <a:cubicBezTo>
                  <a:pt x="2095" y="8618"/>
                  <a:pt x="200" y="7826"/>
                  <a:pt x="49" y="6825"/>
                </a:cubicBezTo>
                <a:cubicBezTo>
                  <a:pt x="-101" y="5824"/>
                  <a:pt x="140" y="1238"/>
                  <a:pt x="140" y="1238"/>
                </a:cubicBezTo>
                <a:close/>
                <a:moveTo>
                  <a:pt x="140" y="1238"/>
                </a:moveTo>
              </a:path>
            </a:pathLst>
          </a:custGeom>
          <a:noFill/>
          <a:ln w="38100" cap="flat">
            <a:solidFill>
              <a:srgbClr val="558E28"/>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cxnSp>
        <p:nvCxnSpPr>
          <p:cNvPr id="3" name="直線コネクタ 2"/>
          <p:cNvCxnSpPr>
            <a:stCxn id="43" idx="2"/>
          </p:cNvCxnSpPr>
          <p:nvPr/>
        </p:nvCxnSpPr>
        <p:spPr>
          <a:xfrm flipH="1">
            <a:off x="2771800" y="2708920"/>
            <a:ext cx="333921" cy="936104"/>
          </a:xfrm>
          <a:prstGeom prst="line">
            <a:avLst/>
          </a:prstGeom>
          <a:ln w="57150" cmpd="sng">
            <a:solidFill>
              <a:srgbClr val="FFFF00"/>
            </a:solidFill>
            <a:prstDash val="sysDash"/>
          </a:ln>
        </p:spPr>
        <p:style>
          <a:lnRef idx="1">
            <a:schemeClr val="dk1"/>
          </a:lnRef>
          <a:fillRef idx="0">
            <a:schemeClr val="dk1"/>
          </a:fillRef>
          <a:effectRef idx="0">
            <a:schemeClr val="dk1"/>
          </a:effectRef>
          <a:fontRef idx="minor">
            <a:schemeClr val="tx1"/>
          </a:fontRef>
        </p:style>
      </p:cxnSp>
      <p:cxnSp>
        <p:nvCxnSpPr>
          <p:cNvPr id="51" name="直線コネクタ 50"/>
          <p:cNvCxnSpPr>
            <a:stCxn id="50" idx="2"/>
            <a:endCxn id="19460" idx="1"/>
          </p:cNvCxnSpPr>
          <p:nvPr/>
        </p:nvCxnSpPr>
        <p:spPr>
          <a:xfrm>
            <a:off x="4958160" y="4345335"/>
            <a:ext cx="405928" cy="1414041"/>
          </a:xfrm>
          <a:prstGeom prst="line">
            <a:avLst/>
          </a:prstGeom>
          <a:ln w="57150" cmpd="sng">
            <a:solidFill>
              <a:srgbClr val="FFFF00"/>
            </a:solidFill>
            <a:prstDash val="sysDash"/>
          </a:ln>
        </p:spPr>
        <p:style>
          <a:lnRef idx="1">
            <a:schemeClr val="dk1"/>
          </a:lnRef>
          <a:fillRef idx="0">
            <a:schemeClr val="dk1"/>
          </a:fillRef>
          <a:effectRef idx="0">
            <a:schemeClr val="dk1"/>
          </a:effectRef>
          <a:fontRef idx="minor">
            <a:schemeClr val="tx1"/>
          </a:fontRef>
        </p:style>
      </p:cxnSp>
      <p:cxnSp>
        <p:nvCxnSpPr>
          <p:cNvPr id="52" name="直線コネクタ 51"/>
          <p:cNvCxnSpPr>
            <a:stCxn id="19460" idx="1"/>
            <a:endCxn id="28" idx="3"/>
          </p:cNvCxnSpPr>
          <p:nvPr/>
        </p:nvCxnSpPr>
        <p:spPr>
          <a:xfrm flipH="1">
            <a:off x="3184079" y="5759376"/>
            <a:ext cx="2180009" cy="144016"/>
          </a:xfrm>
          <a:prstGeom prst="line">
            <a:avLst/>
          </a:prstGeom>
          <a:ln w="57150" cmpd="sng">
            <a:solidFill>
              <a:srgbClr val="FFFF00"/>
            </a:solidFill>
            <a:prstDash val="sysDash"/>
          </a:ln>
        </p:spPr>
        <p:style>
          <a:lnRef idx="1">
            <a:schemeClr val="dk1"/>
          </a:lnRef>
          <a:fillRef idx="0">
            <a:schemeClr val="dk1"/>
          </a:fillRef>
          <a:effectRef idx="0">
            <a:schemeClr val="dk1"/>
          </a:effectRef>
          <a:fontRef idx="minor">
            <a:schemeClr val="tx1"/>
          </a:fontRef>
        </p:style>
      </p:cxnSp>
      <p:sp>
        <p:nvSpPr>
          <p:cNvPr id="56" name="Rectangle 25"/>
          <p:cNvSpPr>
            <a:spLocks/>
          </p:cNvSpPr>
          <p:nvPr/>
        </p:nvSpPr>
        <p:spPr bwMode="auto">
          <a:xfrm>
            <a:off x="2123728" y="2955721"/>
            <a:ext cx="76944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sz="2000" dirty="0">
                <a:solidFill>
                  <a:srgbClr val="FF0000"/>
                </a:solidFill>
              </a:rPr>
              <a:t>同じ？</a:t>
            </a:r>
          </a:p>
        </p:txBody>
      </p:sp>
      <p:sp>
        <p:nvSpPr>
          <p:cNvPr id="59" name="Rectangle 25"/>
          <p:cNvSpPr>
            <a:spLocks/>
          </p:cNvSpPr>
          <p:nvPr/>
        </p:nvSpPr>
        <p:spPr bwMode="auto">
          <a:xfrm>
            <a:off x="3370511" y="5445224"/>
            <a:ext cx="128240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sz="2000" dirty="0">
                <a:solidFill>
                  <a:srgbClr val="FF0000"/>
                </a:solidFill>
              </a:rPr>
              <a:t>関係ある？</a:t>
            </a:r>
          </a:p>
        </p:txBody>
      </p:sp>
      <p:sp>
        <p:nvSpPr>
          <p:cNvPr id="60" name="Rectangle 25"/>
          <p:cNvSpPr>
            <a:spLocks/>
          </p:cNvSpPr>
          <p:nvPr/>
        </p:nvSpPr>
        <p:spPr bwMode="auto">
          <a:xfrm>
            <a:off x="5292080" y="4725144"/>
            <a:ext cx="76944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sz="2000" dirty="0">
                <a:solidFill>
                  <a:srgbClr val="FF0000"/>
                </a:solidFill>
              </a:rPr>
              <a:t>同じ？</a:t>
            </a:r>
          </a:p>
        </p:txBody>
      </p:sp>
    </p:spTree>
    <p:extLst>
      <p:ext uri="{BB962C8B-B14F-4D97-AF65-F5344CB8AC3E}">
        <p14:creationId xmlns:p14="http://schemas.microsoft.com/office/powerpoint/2010/main" val="163511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Linked Open Data</a:t>
            </a:r>
            <a:r>
              <a:rPr kumimoji="1" lang="ja-JP" altLang="en-US" dirty="0"/>
              <a:t>の技術</a:t>
            </a:r>
          </a:p>
        </p:txBody>
      </p:sp>
      <p:sp>
        <p:nvSpPr>
          <p:cNvPr id="3" name="コンテンツ プレースホルダー 2"/>
          <p:cNvSpPr>
            <a:spLocks noGrp="1"/>
          </p:cNvSpPr>
          <p:nvPr>
            <p:ph idx="1"/>
          </p:nvPr>
        </p:nvSpPr>
        <p:spPr/>
        <p:txBody>
          <a:bodyPr/>
          <a:lstStyle/>
          <a:p>
            <a:r>
              <a:rPr kumimoji="1" lang="ja-JP" altLang="en-US" sz="2000" dirty="0"/>
              <a:t>異なるデータベース上のデータ同士をつなぐ</a:t>
            </a:r>
            <a:endParaRPr kumimoji="1" lang="en-US" altLang="ja-JP" sz="2000" dirty="0"/>
          </a:p>
          <a:p>
            <a:pPr lvl="1"/>
            <a:r>
              <a:rPr lang="ja-JP" altLang="en-US" sz="2000" dirty="0"/>
              <a:t>識別：同じものに同じ</a:t>
            </a:r>
            <a:r>
              <a:rPr lang="en-US" altLang="ja-JP" sz="2000" dirty="0"/>
              <a:t>URI</a:t>
            </a:r>
            <a:r>
              <a:rPr lang="ja-JP" altLang="en-US" sz="2000" dirty="0"/>
              <a:t>をつける</a:t>
            </a:r>
            <a:endParaRPr lang="en-US" altLang="ja-JP" sz="2000" dirty="0"/>
          </a:p>
          <a:p>
            <a:pPr lvl="1"/>
            <a:r>
              <a:rPr lang="ja-JP" altLang="en-US" sz="2000" dirty="0"/>
              <a:t>関係づける：</a:t>
            </a:r>
            <a:r>
              <a:rPr kumimoji="1" lang="ja-JP" altLang="en-US" sz="2000" dirty="0"/>
              <a:t>リンクし、その意味を記述する</a:t>
            </a:r>
            <a:endParaRPr kumimoji="1" lang="en-US" altLang="ja-JP" sz="2000" dirty="0"/>
          </a:p>
          <a:p>
            <a:r>
              <a:rPr lang="en-US" altLang="ja-JP" sz="2000" dirty="0"/>
              <a:t>RDF</a:t>
            </a:r>
            <a:r>
              <a:rPr lang="ja-JP" altLang="en-US" sz="2000" dirty="0"/>
              <a:t>（</a:t>
            </a:r>
            <a:r>
              <a:rPr lang="en-US" altLang="ja-JP" sz="2000" dirty="0"/>
              <a:t>Resource Description Framework</a:t>
            </a:r>
            <a:r>
              <a:rPr lang="ja-JP" altLang="en-US" sz="2000" dirty="0"/>
              <a:t>）</a:t>
            </a:r>
            <a:endParaRPr lang="en-US" altLang="ja-JP" sz="2000" dirty="0"/>
          </a:p>
          <a:p>
            <a:pPr lvl="1"/>
            <a:r>
              <a:rPr kumimoji="1" lang="ja-JP" altLang="en-US" sz="2000" dirty="0"/>
              <a:t>主語・述語・目的語の</a:t>
            </a:r>
            <a:r>
              <a:rPr kumimoji="1" lang="en-US" altLang="ja-JP" sz="2000" dirty="0"/>
              <a:t>3</a:t>
            </a:r>
            <a:r>
              <a:rPr kumimoji="1" lang="ja-JP" altLang="en-US" sz="2000" dirty="0"/>
              <a:t>つ組＝トリプル</a:t>
            </a:r>
            <a:endParaRPr kumimoji="1" lang="en-US" altLang="ja-JP" sz="2000" dirty="0"/>
          </a:p>
          <a:p>
            <a:pPr lvl="1"/>
            <a:r>
              <a:rPr lang="ja-JP" altLang="en-US" sz="2000" dirty="0"/>
              <a:t>リソース：</a:t>
            </a:r>
            <a:r>
              <a:rPr lang="en-US" altLang="ja-JP" sz="2000" dirty="0"/>
              <a:t>URI</a:t>
            </a:r>
            <a:r>
              <a:rPr lang="ja-JP" altLang="en-US" sz="2000" dirty="0"/>
              <a:t>で識別される「ものごと」（主語・目的語）</a:t>
            </a:r>
            <a:endParaRPr lang="en-US" altLang="ja-JP" sz="2000" dirty="0"/>
          </a:p>
          <a:p>
            <a:pPr lvl="1"/>
            <a:r>
              <a:rPr kumimoji="1" lang="ja-JP" altLang="en-US" sz="2000" dirty="0"/>
              <a:t>プロパティ：主語と目的語を関係づける特殊なリソース（述語）</a:t>
            </a:r>
            <a:endParaRPr kumimoji="1" lang="en-US" altLang="ja-JP" sz="2000" dirty="0"/>
          </a:p>
          <a:p>
            <a:pPr lvl="1"/>
            <a:r>
              <a:rPr kumimoji="1" lang="ja-JP" altLang="en-US" sz="2000" dirty="0"/>
              <a:t>リテラル：文字列（目的語）</a:t>
            </a:r>
            <a:endParaRPr kumimoji="1" lang="en-US" altLang="ja-JP" sz="2000" dirty="0"/>
          </a:p>
        </p:txBody>
      </p:sp>
      <p:pic>
        <p:nvPicPr>
          <p:cNvPr id="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606" y="950532"/>
            <a:ext cx="916334" cy="91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950532"/>
            <a:ext cx="916334" cy="91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0" name="Line 17"/>
          <p:cNvSpPr>
            <a:spLocks noChangeShapeType="1"/>
          </p:cNvSpPr>
          <p:nvPr/>
        </p:nvSpPr>
        <p:spPr bwMode="auto">
          <a:xfrm rot="10800000" flipV="1">
            <a:off x="6948264" y="1382578"/>
            <a:ext cx="936104" cy="1"/>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2" name="Rectangle 19"/>
          <p:cNvSpPr>
            <a:spLocks/>
          </p:cNvSpPr>
          <p:nvPr/>
        </p:nvSpPr>
        <p:spPr bwMode="auto">
          <a:xfrm>
            <a:off x="7020272" y="1484784"/>
            <a:ext cx="71844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en-US" altLang="ja-JP" sz="1600" dirty="0">
                <a:solidFill>
                  <a:srgbClr val="DD2067"/>
                </a:solidFill>
              </a:rPr>
              <a:t>http://…</a:t>
            </a:r>
            <a:endParaRPr lang="ja-JP" altLang="en-US" sz="1600" dirty="0">
              <a:solidFill>
                <a:srgbClr val="DD2067"/>
              </a:solidFill>
            </a:endParaRPr>
          </a:p>
        </p:txBody>
      </p:sp>
      <p:sp>
        <p:nvSpPr>
          <p:cNvPr id="13" name="Rectangle 19"/>
          <p:cNvSpPr>
            <a:spLocks/>
          </p:cNvSpPr>
          <p:nvPr/>
        </p:nvSpPr>
        <p:spPr bwMode="auto">
          <a:xfrm>
            <a:off x="6064398" y="1886635"/>
            <a:ext cx="71844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en-US" altLang="ja-JP" sz="1600" dirty="0">
                <a:solidFill>
                  <a:srgbClr val="DD2067"/>
                </a:solidFill>
              </a:rPr>
              <a:t>http://…</a:t>
            </a:r>
            <a:endParaRPr lang="ja-JP" altLang="en-US" sz="1600" dirty="0">
              <a:solidFill>
                <a:srgbClr val="DD2067"/>
              </a:solidFill>
            </a:endParaRPr>
          </a:p>
        </p:txBody>
      </p:sp>
      <p:sp>
        <p:nvSpPr>
          <p:cNvPr id="14" name="Rectangle 19"/>
          <p:cNvSpPr>
            <a:spLocks/>
          </p:cNvSpPr>
          <p:nvPr/>
        </p:nvSpPr>
        <p:spPr bwMode="auto">
          <a:xfrm>
            <a:off x="8152630" y="1886635"/>
            <a:ext cx="71844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en-US" altLang="ja-JP" sz="1600" dirty="0">
                <a:solidFill>
                  <a:srgbClr val="DD2067"/>
                </a:solidFill>
              </a:rPr>
              <a:t>http://…</a:t>
            </a:r>
            <a:endParaRPr lang="ja-JP" altLang="en-US" sz="1600" dirty="0">
              <a:solidFill>
                <a:srgbClr val="DD2067"/>
              </a:solidFill>
            </a:endParaRPr>
          </a:p>
        </p:txBody>
      </p:sp>
      <p:graphicFrame>
        <p:nvGraphicFramePr>
          <p:cNvPr id="16" name="表 15"/>
          <p:cNvGraphicFramePr>
            <a:graphicFrameLocks noGrp="1"/>
          </p:cNvGraphicFramePr>
          <p:nvPr/>
        </p:nvGraphicFramePr>
        <p:xfrm>
          <a:off x="204193" y="5159464"/>
          <a:ext cx="5519935" cy="1005840"/>
        </p:xfrm>
        <a:graphic>
          <a:graphicData uri="http://schemas.openxmlformats.org/drawingml/2006/table">
            <a:tbl>
              <a:tblPr firstRow="1" bandRow="1">
                <a:tableStyleId>{912C8C85-51F0-491E-9774-3900AFEF0FD7}</a:tableStyleId>
              </a:tblPr>
              <a:tblGrid>
                <a:gridCol w="648071">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839416">
                  <a:extLst>
                    <a:ext uri="{9D8B030D-6E8A-4147-A177-3AD203B41FA5}">
                      <a16:colId xmlns:a16="http://schemas.microsoft.com/office/drawing/2014/main" val="20004"/>
                    </a:ext>
                  </a:extLst>
                </a:gridCol>
              </a:tblGrid>
              <a:tr h="312035">
                <a:tc>
                  <a:txBody>
                    <a:bodyPr/>
                    <a:lstStyle/>
                    <a:p>
                      <a:r>
                        <a:rPr kumimoji="1" lang="en-US" altLang="ja-JP" sz="1600" dirty="0"/>
                        <a:t>ID</a:t>
                      </a:r>
                      <a:endParaRPr kumimoji="1" lang="ja-JP" altLang="en-US" sz="1600" dirty="0"/>
                    </a:p>
                  </a:txBody>
                  <a:tcPr/>
                </a:tc>
                <a:tc>
                  <a:txBody>
                    <a:bodyPr/>
                    <a:lstStyle/>
                    <a:p>
                      <a:r>
                        <a:rPr kumimoji="1" lang="ja-JP" altLang="en-US" sz="1600" dirty="0"/>
                        <a:t>タイトル</a:t>
                      </a:r>
                    </a:p>
                  </a:txBody>
                  <a:tcPr/>
                </a:tc>
                <a:tc>
                  <a:txBody>
                    <a:bodyPr/>
                    <a:lstStyle/>
                    <a:p>
                      <a:r>
                        <a:rPr kumimoji="1" lang="ja-JP" altLang="en-US" sz="1600" dirty="0"/>
                        <a:t>著者</a:t>
                      </a:r>
                    </a:p>
                  </a:txBody>
                  <a:tcPr/>
                </a:tc>
                <a:tc>
                  <a:txBody>
                    <a:bodyPr/>
                    <a:lstStyle/>
                    <a:p>
                      <a:r>
                        <a:rPr kumimoji="1" lang="ja-JP" altLang="en-US" sz="1600" dirty="0"/>
                        <a:t>出版者</a:t>
                      </a:r>
                    </a:p>
                  </a:txBody>
                  <a:tcPr/>
                </a:tc>
                <a:tc>
                  <a:txBody>
                    <a:bodyPr/>
                    <a:lstStyle/>
                    <a:p>
                      <a:r>
                        <a:rPr kumimoji="1" lang="ja-JP" altLang="en-US" sz="1600" dirty="0"/>
                        <a:t>出版年</a:t>
                      </a:r>
                    </a:p>
                  </a:txBody>
                  <a:tcPr/>
                </a:tc>
                <a:extLst>
                  <a:ext uri="{0D108BD9-81ED-4DB2-BD59-A6C34878D82A}">
                    <a16:rowId xmlns:a16="http://schemas.microsoft.com/office/drawing/2014/main" val="10000"/>
                  </a:ext>
                </a:extLst>
              </a:tr>
              <a:tr h="312035">
                <a:tc>
                  <a:txBody>
                    <a:bodyPr/>
                    <a:lstStyle/>
                    <a:p>
                      <a:r>
                        <a:rPr kumimoji="1" lang="en-US" altLang="ja-JP" sz="1600" dirty="0"/>
                        <a:t>123</a:t>
                      </a:r>
                      <a:endParaRPr kumimoji="1" lang="ja-JP" altLang="en-US" sz="1600" dirty="0"/>
                    </a:p>
                  </a:txBody>
                  <a:tcPr/>
                </a:tc>
                <a:tc>
                  <a:txBody>
                    <a:bodyPr/>
                    <a:lstStyle/>
                    <a:p>
                      <a:r>
                        <a:rPr kumimoji="1" lang="ja-JP" altLang="en-US" sz="1600" dirty="0"/>
                        <a:t>坊っちゃん</a:t>
                      </a:r>
                    </a:p>
                  </a:txBody>
                  <a:tcPr/>
                </a:tc>
                <a:tc>
                  <a:txBody>
                    <a:bodyPr/>
                    <a:lstStyle/>
                    <a:p>
                      <a:r>
                        <a:rPr kumimoji="1" lang="ja-JP" altLang="en-US" sz="1600" dirty="0"/>
                        <a:t>夏目漱石</a:t>
                      </a:r>
                    </a:p>
                  </a:txBody>
                  <a:tcPr/>
                </a:tc>
                <a:tc>
                  <a:txBody>
                    <a:bodyPr/>
                    <a:lstStyle/>
                    <a:p>
                      <a:r>
                        <a:rPr kumimoji="1" lang="ja-JP" altLang="en-US" sz="1600" dirty="0"/>
                        <a:t>春陽堂</a:t>
                      </a:r>
                    </a:p>
                  </a:txBody>
                  <a:tcPr/>
                </a:tc>
                <a:tc>
                  <a:txBody>
                    <a:bodyPr/>
                    <a:lstStyle/>
                    <a:p>
                      <a:r>
                        <a:rPr kumimoji="1" lang="en-US" altLang="ja-JP" sz="1600" dirty="0"/>
                        <a:t>1907</a:t>
                      </a:r>
                      <a:endParaRPr kumimoji="1" lang="ja-JP" altLang="en-US" sz="1600" dirty="0"/>
                    </a:p>
                  </a:txBody>
                  <a:tcPr/>
                </a:tc>
                <a:extLst>
                  <a:ext uri="{0D108BD9-81ED-4DB2-BD59-A6C34878D82A}">
                    <a16:rowId xmlns:a16="http://schemas.microsoft.com/office/drawing/2014/main" val="10001"/>
                  </a:ext>
                </a:extLst>
              </a:tr>
              <a:tr h="312035">
                <a:tc>
                  <a:txBody>
                    <a:bodyPr/>
                    <a:lstStyle/>
                    <a:p>
                      <a:r>
                        <a:rPr kumimoji="1" lang="en-US" altLang="ja-JP" sz="1600" dirty="0"/>
                        <a:t>999</a:t>
                      </a:r>
                      <a:endParaRPr kumimoji="1" lang="ja-JP" altLang="en-US" sz="1600" dirty="0"/>
                    </a:p>
                  </a:txBody>
                  <a:tcPr/>
                </a:tc>
                <a:tc>
                  <a:txBody>
                    <a:bodyPr/>
                    <a:lstStyle/>
                    <a:p>
                      <a:r>
                        <a:rPr kumimoji="1" lang="ja-JP" altLang="en-US" sz="1600" dirty="0"/>
                        <a:t>ローマ人の物語</a:t>
                      </a:r>
                    </a:p>
                  </a:txBody>
                  <a:tcPr/>
                </a:tc>
                <a:tc>
                  <a:txBody>
                    <a:bodyPr/>
                    <a:lstStyle/>
                    <a:p>
                      <a:r>
                        <a:rPr kumimoji="1" lang="ja-JP" altLang="en-US" sz="1600" dirty="0"/>
                        <a:t>塩野七生</a:t>
                      </a:r>
                    </a:p>
                  </a:txBody>
                  <a:tcPr/>
                </a:tc>
                <a:tc>
                  <a:txBody>
                    <a:bodyPr/>
                    <a:lstStyle/>
                    <a:p>
                      <a:r>
                        <a:rPr kumimoji="1" lang="ja-JP" altLang="en-US" sz="1600" dirty="0"/>
                        <a:t>新潮社</a:t>
                      </a:r>
                    </a:p>
                  </a:txBody>
                  <a:tcPr/>
                </a:tc>
                <a:tc>
                  <a:txBody>
                    <a:bodyPr/>
                    <a:lstStyle/>
                    <a:p>
                      <a:r>
                        <a:rPr kumimoji="1" lang="en-US" altLang="ja-JP" sz="1600" dirty="0"/>
                        <a:t>1995</a:t>
                      </a:r>
                      <a:endParaRPr kumimoji="1" lang="ja-JP" altLang="en-US" sz="1600" dirty="0"/>
                    </a:p>
                  </a:txBody>
                  <a:tcPr/>
                </a:tc>
                <a:extLst>
                  <a:ext uri="{0D108BD9-81ED-4DB2-BD59-A6C34878D82A}">
                    <a16:rowId xmlns:a16="http://schemas.microsoft.com/office/drawing/2014/main" val="10002"/>
                  </a:ext>
                </a:extLst>
              </a:tr>
            </a:tbl>
          </a:graphicData>
        </a:graphic>
      </p:graphicFrame>
      <p:graphicFrame>
        <p:nvGraphicFramePr>
          <p:cNvPr id="17" name="表 16"/>
          <p:cNvGraphicFramePr>
            <a:graphicFrameLocks noGrp="1"/>
          </p:cNvGraphicFramePr>
          <p:nvPr/>
        </p:nvGraphicFramePr>
        <p:xfrm>
          <a:off x="5868144" y="5517232"/>
          <a:ext cx="3131840" cy="1005840"/>
        </p:xfrm>
        <a:graphic>
          <a:graphicData uri="http://schemas.openxmlformats.org/drawingml/2006/table">
            <a:tbl>
              <a:tblPr firstRow="1" bandRow="1">
                <a:tableStyleId>{5C22544A-7EE6-4342-B048-85BDC9FD1C3A}</a:tableStyleId>
              </a:tblPr>
              <a:tblGrid>
                <a:gridCol w="782960">
                  <a:extLst>
                    <a:ext uri="{9D8B030D-6E8A-4147-A177-3AD203B41FA5}">
                      <a16:colId xmlns:a16="http://schemas.microsoft.com/office/drawing/2014/main" val="20000"/>
                    </a:ext>
                  </a:extLst>
                </a:gridCol>
                <a:gridCol w="782960">
                  <a:extLst>
                    <a:ext uri="{9D8B030D-6E8A-4147-A177-3AD203B41FA5}">
                      <a16:colId xmlns:a16="http://schemas.microsoft.com/office/drawing/2014/main" val="20001"/>
                    </a:ext>
                  </a:extLst>
                </a:gridCol>
                <a:gridCol w="782960">
                  <a:extLst>
                    <a:ext uri="{9D8B030D-6E8A-4147-A177-3AD203B41FA5}">
                      <a16:colId xmlns:a16="http://schemas.microsoft.com/office/drawing/2014/main" val="20002"/>
                    </a:ext>
                  </a:extLst>
                </a:gridCol>
                <a:gridCol w="782960">
                  <a:extLst>
                    <a:ext uri="{9D8B030D-6E8A-4147-A177-3AD203B41FA5}">
                      <a16:colId xmlns:a16="http://schemas.microsoft.com/office/drawing/2014/main" val="20003"/>
                    </a:ext>
                  </a:extLst>
                </a:gridCol>
              </a:tblGrid>
              <a:tr h="288032">
                <a:tc>
                  <a:txBody>
                    <a:bodyPr/>
                    <a:lstStyle/>
                    <a:p>
                      <a:r>
                        <a:rPr kumimoji="1" lang="en-US" altLang="ja-JP" sz="1600" dirty="0">
                          <a:solidFill>
                            <a:schemeClr val="tx1"/>
                          </a:solidFill>
                        </a:rPr>
                        <a:t>ID</a:t>
                      </a:r>
                      <a:endParaRPr kumimoji="1" lang="ja-JP" altLang="en-US" sz="1600" dirty="0">
                        <a:solidFill>
                          <a:schemeClr val="tx1"/>
                        </a:solidFill>
                      </a:endParaRPr>
                    </a:p>
                  </a:txBody>
                  <a:tcPr/>
                </a:tc>
                <a:tc>
                  <a:txBody>
                    <a:bodyPr/>
                    <a:lstStyle/>
                    <a:p>
                      <a:r>
                        <a:rPr kumimoji="1" lang="ja-JP" altLang="en-US" sz="1600" dirty="0">
                          <a:solidFill>
                            <a:schemeClr val="tx1"/>
                          </a:solidFill>
                        </a:rPr>
                        <a:t>地名</a:t>
                      </a:r>
                    </a:p>
                  </a:txBody>
                  <a:tcPr/>
                </a:tc>
                <a:tc>
                  <a:txBody>
                    <a:bodyPr/>
                    <a:lstStyle/>
                    <a:p>
                      <a:r>
                        <a:rPr kumimoji="1" lang="ja-JP" altLang="en-US" sz="1600" dirty="0">
                          <a:solidFill>
                            <a:schemeClr val="tx1"/>
                          </a:solidFill>
                        </a:rPr>
                        <a:t>緯度</a:t>
                      </a:r>
                    </a:p>
                  </a:txBody>
                  <a:tcPr/>
                </a:tc>
                <a:tc>
                  <a:txBody>
                    <a:bodyPr/>
                    <a:lstStyle/>
                    <a:p>
                      <a:r>
                        <a:rPr kumimoji="1" lang="en-US" altLang="ja-JP" sz="1600" dirty="0">
                          <a:solidFill>
                            <a:schemeClr val="tx1"/>
                          </a:solidFill>
                        </a:rPr>
                        <a:t>…</a:t>
                      </a:r>
                      <a:endParaRPr kumimoji="1" lang="ja-JP" altLang="en-US" sz="1600" dirty="0">
                        <a:solidFill>
                          <a:schemeClr val="tx1"/>
                        </a:solidFill>
                      </a:endParaRPr>
                    </a:p>
                  </a:txBody>
                  <a:tcPr/>
                </a:tc>
                <a:extLst>
                  <a:ext uri="{0D108BD9-81ED-4DB2-BD59-A6C34878D82A}">
                    <a16:rowId xmlns:a16="http://schemas.microsoft.com/office/drawing/2014/main" val="10000"/>
                  </a:ext>
                </a:extLst>
              </a:tr>
              <a:tr h="288032">
                <a:tc>
                  <a:txBody>
                    <a:bodyPr/>
                    <a:lstStyle/>
                    <a:p>
                      <a:r>
                        <a:rPr kumimoji="1" lang="en-US" altLang="ja-JP" sz="1600" dirty="0"/>
                        <a:t>456</a:t>
                      </a:r>
                      <a:endParaRPr kumimoji="1" lang="ja-JP" altLang="en-US" sz="1600" dirty="0"/>
                    </a:p>
                  </a:txBody>
                  <a:tcPr/>
                </a:tc>
                <a:tc>
                  <a:txBody>
                    <a:bodyPr/>
                    <a:lstStyle/>
                    <a:p>
                      <a:r>
                        <a:rPr kumimoji="1" lang="ja-JP" altLang="en-US" sz="1600" dirty="0"/>
                        <a:t>松山</a:t>
                      </a:r>
                    </a:p>
                  </a:txBody>
                  <a:tcPr/>
                </a:tc>
                <a:tc>
                  <a:txBody>
                    <a:bodyPr/>
                    <a:lstStyle/>
                    <a:p>
                      <a:r>
                        <a:rPr kumimoji="1" lang="en-US" altLang="ja-JP" sz="1600" dirty="0"/>
                        <a:t>135…</a:t>
                      </a:r>
                      <a:endParaRPr kumimoji="1" lang="ja-JP" altLang="en-US" sz="1600" dirty="0"/>
                    </a:p>
                  </a:txBody>
                  <a:tcPr/>
                </a:tc>
                <a:tc>
                  <a:txBody>
                    <a:bodyPr/>
                    <a:lstStyle/>
                    <a:p>
                      <a:r>
                        <a:rPr kumimoji="1" lang="en-US" altLang="ja-JP" sz="1600" dirty="0"/>
                        <a:t>…</a:t>
                      </a:r>
                      <a:endParaRPr kumimoji="1" lang="ja-JP" altLang="en-US" sz="1600" dirty="0"/>
                    </a:p>
                  </a:txBody>
                  <a:tcPr/>
                </a:tc>
                <a:extLst>
                  <a:ext uri="{0D108BD9-81ED-4DB2-BD59-A6C34878D82A}">
                    <a16:rowId xmlns:a16="http://schemas.microsoft.com/office/drawing/2014/main" val="10001"/>
                  </a:ext>
                </a:extLst>
              </a:tr>
              <a:tr h="288032">
                <a:tc>
                  <a:txBody>
                    <a:bodyPr/>
                    <a:lstStyle/>
                    <a:p>
                      <a:r>
                        <a:rPr kumimoji="1" lang="en-US" altLang="ja-JP" sz="1600" dirty="0"/>
                        <a:t>457</a:t>
                      </a:r>
                      <a:endParaRPr kumimoji="1" lang="ja-JP" altLang="en-US" sz="1600" dirty="0"/>
                    </a:p>
                  </a:txBody>
                  <a:tcPr/>
                </a:tc>
                <a:tc>
                  <a:txBody>
                    <a:bodyPr/>
                    <a:lstStyle/>
                    <a:p>
                      <a:r>
                        <a:rPr kumimoji="1" lang="ja-JP" altLang="en-US" sz="1600" dirty="0"/>
                        <a:t>高松</a:t>
                      </a:r>
                    </a:p>
                  </a:txBody>
                  <a:tcPr/>
                </a:tc>
                <a:tc>
                  <a:txBody>
                    <a:bodyPr/>
                    <a:lstStyle/>
                    <a:p>
                      <a:r>
                        <a:rPr kumimoji="1" lang="en-US" altLang="ja-JP" sz="1600" dirty="0"/>
                        <a:t>135…</a:t>
                      </a:r>
                      <a:endParaRPr kumimoji="1" lang="ja-JP" altLang="en-US" sz="1600" dirty="0"/>
                    </a:p>
                  </a:txBody>
                  <a:tcPr/>
                </a:tc>
                <a:tc>
                  <a:txBody>
                    <a:bodyPr/>
                    <a:lstStyle/>
                    <a:p>
                      <a:r>
                        <a:rPr kumimoji="1" lang="en-US" altLang="ja-JP" sz="1600" dirty="0"/>
                        <a:t>…</a:t>
                      </a:r>
                      <a:endParaRPr kumimoji="1" lang="ja-JP" altLang="en-US" sz="16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6518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179512" y="5164625"/>
            <a:ext cx="6048672" cy="1368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RDF/LOD</a:t>
            </a:r>
            <a:r>
              <a:rPr kumimoji="1" lang="ja-JP" altLang="en-US" dirty="0"/>
              <a:t>による知識表現</a:t>
            </a:r>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4744" y="1483806"/>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395" y="1483806"/>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5" name="Line 17"/>
          <p:cNvSpPr>
            <a:spLocks noChangeShapeType="1"/>
          </p:cNvSpPr>
          <p:nvPr/>
        </p:nvSpPr>
        <p:spPr bwMode="auto">
          <a:xfrm rot="10800000" flipH="1">
            <a:off x="4388396" y="2131878"/>
            <a:ext cx="975692" cy="0"/>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26" name="Rectangle 19"/>
          <p:cNvSpPr>
            <a:spLocks/>
          </p:cNvSpPr>
          <p:nvPr/>
        </p:nvSpPr>
        <p:spPr bwMode="auto">
          <a:xfrm>
            <a:off x="4665687" y="1772816"/>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ja-JP" altLang="en-US" sz="1600" dirty="0">
                <a:solidFill>
                  <a:srgbClr val="DD2067"/>
                </a:solidFill>
              </a:rPr>
              <a:t>著者</a:t>
            </a:r>
          </a:p>
        </p:txBody>
      </p:sp>
      <p:sp>
        <p:nvSpPr>
          <p:cNvPr id="27" name="Line 17"/>
          <p:cNvSpPr>
            <a:spLocks noChangeShapeType="1"/>
          </p:cNvSpPr>
          <p:nvPr/>
        </p:nvSpPr>
        <p:spPr bwMode="auto">
          <a:xfrm rot="10800000" flipH="1">
            <a:off x="4977578" y="2760181"/>
            <a:ext cx="720080" cy="720080"/>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28" name="Line 17"/>
          <p:cNvSpPr>
            <a:spLocks noChangeShapeType="1"/>
          </p:cNvSpPr>
          <p:nvPr/>
        </p:nvSpPr>
        <p:spPr bwMode="auto">
          <a:xfrm rot="10800000">
            <a:off x="6489746" y="2760180"/>
            <a:ext cx="1250606" cy="740827"/>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31" name="テキスト ボックス 30"/>
          <p:cNvSpPr txBox="1"/>
          <p:nvPr/>
        </p:nvSpPr>
        <p:spPr>
          <a:xfrm>
            <a:off x="4538463" y="2923581"/>
            <a:ext cx="184666" cy="461665"/>
          </a:xfrm>
          <a:prstGeom prst="rect">
            <a:avLst/>
          </a:prstGeom>
          <a:noFill/>
        </p:spPr>
        <p:txBody>
          <a:bodyPr wrap="none" rtlCol="0">
            <a:spAutoFit/>
          </a:bodyPr>
          <a:lstStyle/>
          <a:p>
            <a:endParaRPr kumimoji="1" lang="ja-JP" altLang="en-US" dirty="0"/>
          </a:p>
        </p:txBody>
      </p:sp>
      <p:sp>
        <p:nvSpPr>
          <p:cNvPr id="32" name="Rectangle 19"/>
          <p:cNvSpPr>
            <a:spLocks/>
          </p:cNvSpPr>
          <p:nvPr/>
        </p:nvSpPr>
        <p:spPr bwMode="auto">
          <a:xfrm>
            <a:off x="4689546" y="2801992"/>
            <a:ext cx="61555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ja-JP" altLang="en-US" sz="1600" dirty="0">
                <a:solidFill>
                  <a:srgbClr val="DD2067"/>
                </a:solidFill>
              </a:rPr>
              <a:t>出版者</a:t>
            </a:r>
          </a:p>
        </p:txBody>
      </p:sp>
      <p:sp>
        <p:nvSpPr>
          <p:cNvPr id="33" name="Rectangle 19"/>
          <p:cNvSpPr>
            <a:spLocks/>
          </p:cNvSpPr>
          <p:nvPr/>
        </p:nvSpPr>
        <p:spPr bwMode="auto">
          <a:xfrm>
            <a:off x="7139329" y="2780928"/>
            <a:ext cx="61555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ja-JP" altLang="en-US" sz="1600" dirty="0">
                <a:solidFill>
                  <a:srgbClr val="DD2067"/>
                </a:solidFill>
              </a:rPr>
              <a:t>出版年</a:t>
            </a:r>
          </a:p>
        </p:txBody>
      </p:sp>
      <p:pic>
        <p:nvPicPr>
          <p:cNvPr id="3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969" y="4384873"/>
            <a:ext cx="1348383" cy="134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35" name="Line 22"/>
          <p:cNvSpPr>
            <a:spLocks noChangeShapeType="1"/>
          </p:cNvSpPr>
          <p:nvPr/>
        </p:nvSpPr>
        <p:spPr bwMode="auto">
          <a:xfrm rot="10800000">
            <a:off x="6041774" y="2932842"/>
            <a:ext cx="690466" cy="1432262"/>
          </a:xfrm>
          <a:prstGeom prst="line">
            <a:avLst/>
          </a:prstGeom>
          <a:noFill/>
          <a:ln w="38100" cap="flat">
            <a:solidFill>
              <a:srgbClr val="558E28"/>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36" name="Rectangle 23"/>
          <p:cNvSpPr>
            <a:spLocks/>
          </p:cNvSpPr>
          <p:nvPr/>
        </p:nvSpPr>
        <p:spPr bwMode="auto">
          <a:xfrm>
            <a:off x="5650222" y="4478923"/>
            <a:ext cx="60939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558E28"/>
                </a:solidFill>
                <a:miter lim="800000"/>
                <a:headEnd type="none" w="med" len="med"/>
                <a:tailEnd type="none" w="med" len="med"/>
              </a14:hiddenLine>
            </a:ext>
          </a:extLst>
        </p:spPr>
        <p:txBody>
          <a:bodyPr wrap="none" lIns="0" tIns="0" rIns="0" bIns="0" anchor="ctr">
            <a:spAutoFit/>
          </a:bodyPr>
          <a:lstStyle/>
          <a:p>
            <a:r>
              <a:rPr lang="ja-JP" altLang="en-US" sz="1600" dirty="0">
                <a:solidFill>
                  <a:srgbClr val="3F691E"/>
                </a:solidFill>
              </a:rPr>
              <a:t>テーマ</a:t>
            </a:r>
          </a:p>
        </p:txBody>
      </p:sp>
      <p:sp>
        <p:nvSpPr>
          <p:cNvPr id="37" name="正方形/長方形 36"/>
          <p:cNvSpPr/>
          <p:nvPr/>
        </p:nvSpPr>
        <p:spPr>
          <a:xfrm>
            <a:off x="4176622" y="3552270"/>
            <a:ext cx="1355341" cy="45622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春陽堂</a:t>
            </a:r>
          </a:p>
        </p:txBody>
      </p:sp>
      <p:sp>
        <p:nvSpPr>
          <p:cNvPr id="38" name="正方形/長方形 37"/>
          <p:cNvSpPr/>
          <p:nvPr/>
        </p:nvSpPr>
        <p:spPr>
          <a:xfrm>
            <a:off x="7249107" y="3552270"/>
            <a:ext cx="1355341" cy="45622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a:t>1907</a:t>
            </a:r>
            <a:endParaRPr kumimoji="1" lang="ja-JP" altLang="en-US" sz="1600" dirty="0"/>
          </a:p>
        </p:txBody>
      </p:sp>
      <p:sp>
        <p:nvSpPr>
          <p:cNvPr id="39" name="Rectangle 19"/>
          <p:cNvSpPr>
            <a:spLocks/>
          </p:cNvSpPr>
          <p:nvPr/>
        </p:nvSpPr>
        <p:spPr bwMode="auto">
          <a:xfrm>
            <a:off x="3272276" y="1124744"/>
            <a:ext cx="604532"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pPr algn="ctr"/>
            <a:r>
              <a:rPr lang="en-US" altLang="ja-JP" sz="1600" dirty="0">
                <a:solidFill>
                  <a:srgbClr val="FF6600"/>
                </a:solidFill>
              </a:rPr>
              <a:t>ID:456</a:t>
            </a:r>
            <a:endParaRPr lang="ja-JP" altLang="en-US" sz="1600" dirty="0">
              <a:solidFill>
                <a:srgbClr val="FF6600"/>
              </a:solidFill>
            </a:endParaRPr>
          </a:p>
        </p:txBody>
      </p:sp>
      <p:sp>
        <p:nvSpPr>
          <p:cNvPr id="40" name="Rectangle 19"/>
          <p:cNvSpPr>
            <a:spLocks/>
          </p:cNvSpPr>
          <p:nvPr/>
        </p:nvSpPr>
        <p:spPr bwMode="auto">
          <a:xfrm>
            <a:off x="5796322" y="1124744"/>
            <a:ext cx="604532"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pPr algn="ctr"/>
            <a:r>
              <a:rPr lang="en-US" altLang="ja-JP" sz="1600" dirty="0">
                <a:solidFill>
                  <a:srgbClr val="FF6600"/>
                </a:solidFill>
              </a:rPr>
              <a:t>ID:123</a:t>
            </a:r>
            <a:endParaRPr lang="ja-JP" altLang="en-US" sz="1600" dirty="0">
              <a:solidFill>
                <a:srgbClr val="FF6600"/>
              </a:solidFill>
            </a:endParaRPr>
          </a:p>
        </p:txBody>
      </p:sp>
      <p:sp>
        <p:nvSpPr>
          <p:cNvPr id="41" name="Rectangle 19"/>
          <p:cNvSpPr>
            <a:spLocks/>
          </p:cNvSpPr>
          <p:nvPr/>
        </p:nvSpPr>
        <p:spPr bwMode="auto">
          <a:xfrm>
            <a:off x="7931487" y="4941168"/>
            <a:ext cx="604532"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pPr algn="ctr"/>
            <a:r>
              <a:rPr lang="en-US" altLang="ja-JP" sz="1600" dirty="0">
                <a:solidFill>
                  <a:schemeClr val="accent2"/>
                </a:solidFill>
              </a:rPr>
              <a:t>ID:456</a:t>
            </a:r>
            <a:endParaRPr lang="ja-JP" altLang="en-US" sz="1600" dirty="0">
              <a:solidFill>
                <a:schemeClr val="accent2"/>
              </a:solidFill>
            </a:endParaRPr>
          </a:p>
        </p:txBody>
      </p:sp>
      <p:cxnSp>
        <p:nvCxnSpPr>
          <p:cNvPr id="42" name="直線コネクタ 41"/>
          <p:cNvCxnSpPr/>
          <p:nvPr/>
        </p:nvCxnSpPr>
        <p:spPr>
          <a:xfrm>
            <a:off x="323528" y="4149080"/>
            <a:ext cx="8640960" cy="0"/>
          </a:xfrm>
          <a:prstGeom prst="line">
            <a:avLst/>
          </a:prstGeom>
          <a:ln w="28575" cmpd="sng">
            <a:solidFill>
              <a:schemeClr val="accent2">
                <a:lumMod val="60000"/>
                <a:lumOff val="40000"/>
              </a:schemeClr>
            </a:solidFill>
            <a:prstDash val="dash"/>
          </a:ln>
        </p:spPr>
        <p:style>
          <a:lnRef idx="1">
            <a:schemeClr val="accent5"/>
          </a:lnRef>
          <a:fillRef idx="0">
            <a:schemeClr val="accent5"/>
          </a:fillRef>
          <a:effectRef idx="0">
            <a:schemeClr val="accent5"/>
          </a:effectRef>
          <a:fontRef idx="minor">
            <a:schemeClr val="tx1"/>
          </a:fontRef>
        </p:style>
      </p:cxnSp>
      <p:sp>
        <p:nvSpPr>
          <p:cNvPr id="46" name="Rectangle 19"/>
          <p:cNvSpPr>
            <a:spLocks/>
          </p:cNvSpPr>
          <p:nvPr/>
        </p:nvSpPr>
        <p:spPr bwMode="auto">
          <a:xfrm>
            <a:off x="4398279" y="1484784"/>
            <a:ext cx="91230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en-US" altLang="ja-JP" sz="1600" dirty="0" err="1">
                <a:solidFill>
                  <a:srgbClr val="DD2067"/>
                </a:solidFill>
              </a:rPr>
              <a:t>dc:creator</a:t>
            </a:r>
            <a:endParaRPr lang="ja-JP" altLang="en-US" sz="1600" dirty="0">
              <a:solidFill>
                <a:srgbClr val="DD2067"/>
              </a:solidFill>
            </a:endParaRPr>
          </a:p>
        </p:txBody>
      </p:sp>
      <p:sp>
        <p:nvSpPr>
          <p:cNvPr id="47" name="Rectangle 19"/>
          <p:cNvSpPr>
            <a:spLocks/>
          </p:cNvSpPr>
          <p:nvPr/>
        </p:nvSpPr>
        <p:spPr bwMode="auto">
          <a:xfrm>
            <a:off x="4427984" y="2492896"/>
            <a:ext cx="110637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en-US" altLang="ja-JP" sz="1600" dirty="0" err="1">
                <a:solidFill>
                  <a:srgbClr val="DD2067"/>
                </a:solidFill>
              </a:rPr>
              <a:t>dc:publisher</a:t>
            </a:r>
            <a:endParaRPr lang="ja-JP" altLang="en-US" sz="1600" dirty="0">
              <a:solidFill>
                <a:srgbClr val="DD2067"/>
              </a:solidFill>
            </a:endParaRPr>
          </a:p>
        </p:txBody>
      </p:sp>
      <p:sp>
        <p:nvSpPr>
          <p:cNvPr id="48" name="Rectangle 19"/>
          <p:cNvSpPr>
            <a:spLocks/>
          </p:cNvSpPr>
          <p:nvPr/>
        </p:nvSpPr>
        <p:spPr bwMode="auto">
          <a:xfrm>
            <a:off x="7092280" y="2492896"/>
            <a:ext cx="67306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en-US" altLang="ja-JP" sz="1600" dirty="0" err="1">
                <a:solidFill>
                  <a:srgbClr val="DD2067"/>
                </a:solidFill>
              </a:rPr>
              <a:t>dc:date</a:t>
            </a:r>
            <a:endParaRPr lang="ja-JP" altLang="en-US" sz="1600" dirty="0">
              <a:solidFill>
                <a:srgbClr val="DD2067"/>
              </a:solidFill>
            </a:endParaRPr>
          </a:p>
        </p:txBody>
      </p:sp>
      <p:sp>
        <p:nvSpPr>
          <p:cNvPr id="49" name="Rectangle 23"/>
          <p:cNvSpPr>
            <a:spLocks/>
          </p:cNvSpPr>
          <p:nvPr/>
        </p:nvSpPr>
        <p:spPr bwMode="auto">
          <a:xfrm>
            <a:off x="5539540" y="4160694"/>
            <a:ext cx="83266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558E28"/>
                </a:solidFill>
                <a:miter lim="800000"/>
                <a:headEnd type="none" w="med" len="med"/>
                <a:tailEnd type="none" w="med" len="med"/>
              </a14:hiddenLine>
            </a:ext>
          </a:extLst>
        </p:spPr>
        <p:txBody>
          <a:bodyPr wrap="none" lIns="0" tIns="0" rIns="0" bIns="0" anchor="ctr">
            <a:spAutoFit/>
          </a:bodyPr>
          <a:lstStyle/>
          <a:p>
            <a:r>
              <a:rPr lang="en-US" altLang="ja-JP" sz="1600" dirty="0" err="1">
                <a:solidFill>
                  <a:srgbClr val="3F691E"/>
                </a:solidFill>
              </a:rPr>
              <a:t>foaf:topic</a:t>
            </a:r>
            <a:endParaRPr lang="ja-JP" altLang="en-US" sz="1600" dirty="0">
              <a:solidFill>
                <a:srgbClr val="3F691E"/>
              </a:solidFill>
            </a:endParaRPr>
          </a:p>
        </p:txBody>
      </p:sp>
      <p:sp>
        <p:nvSpPr>
          <p:cNvPr id="53" name="Rectangle 19"/>
          <p:cNvSpPr>
            <a:spLocks/>
          </p:cNvSpPr>
          <p:nvPr/>
        </p:nvSpPr>
        <p:spPr bwMode="auto">
          <a:xfrm>
            <a:off x="395536" y="4941168"/>
            <a:ext cx="6624736" cy="1469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square" lIns="0" tIns="0" rIns="0" bIns="0" anchor="ctr">
            <a:spAutoFit/>
          </a:bodyPr>
          <a:lstStyle/>
          <a:p>
            <a:pPr>
              <a:lnSpc>
                <a:spcPct val="120000"/>
              </a:lnSpc>
            </a:pPr>
            <a:endParaRPr lang="en-US" altLang="ja-JP" sz="1600" dirty="0">
              <a:solidFill>
                <a:srgbClr val="FF6600"/>
              </a:solidFill>
            </a:endParaRPr>
          </a:p>
          <a:p>
            <a:pPr>
              <a:lnSpc>
                <a:spcPct val="120000"/>
              </a:lnSpc>
            </a:pPr>
            <a:r>
              <a:rPr lang="ja-JP" altLang="en-US" sz="1600" dirty="0">
                <a:solidFill>
                  <a:schemeClr val="accent2"/>
                </a:solidFill>
              </a:rPr>
              <a:t>　　</a:t>
            </a:r>
            <a:r>
              <a:rPr lang="en-US" altLang="ja-JP" sz="1600" dirty="0">
                <a:solidFill>
                  <a:schemeClr val="accent2"/>
                </a:solidFill>
              </a:rPr>
              <a:t>    </a:t>
            </a:r>
            <a:r>
              <a:rPr lang="ja-JP" altLang="en-US" sz="1600" dirty="0">
                <a:solidFill>
                  <a:schemeClr val="accent2"/>
                </a:solidFill>
              </a:rPr>
              <a:t>主語　　　　　　述語　　　　　　</a:t>
            </a:r>
            <a:r>
              <a:rPr lang="en-US" altLang="ja-JP" sz="1600" dirty="0">
                <a:solidFill>
                  <a:schemeClr val="accent2"/>
                </a:solidFill>
              </a:rPr>
              <a:t>    </a:t>
            </a:r>
            <a:r>
              <a:rPr lang="ja-JP" altLang="en-US" sz="1600" dirty="0">
                <a:solidFill>
                  <a:schemeClr val="accent2"/>
                </a:solidFill>
              </a:rPr>
              <a:t>目的語</a:t>
            </a:r>
            <a:endParaRPr lang="en-US" altLang="ja-JP" sz="1600" dirty="0">
              <a:solidFill>
                <a:schemeClr val="accent2"/>
              </a:solidFill>
            </a:endParaRPr>
          </a:p>
          <a:p>
            <a:pPr>
              <a:lnSpc>
                <a:spcPct val="120000"/>
              </a:lnSpc>
            </a:pPr>
            <a:r>
              <a:rPr lang="en-US" altLang="ja-JP" sz="1600" dirty="0">
                <a:solidFill>
                  <a:srgbClr val="FF6600"/>
                </a:solidFill>
              </a:rPr>
              <a:t>http://</a:t>
            </a:r>
            <a:r>
              <a:rPr lang="en-US" altLang="ja-JP" sz="1600" dirty="0" err="1">
                <a:solidFill>
                  <a:srgbClr val="FF6600"/>
                </a:solidFill>
              </a:rPr>
              <a:t>library.jp</a:t>
            </a:r>
            <a:r>
              <a:rPr lang="en-US" altLang="ja-JP" sz="1600" dirty="0">
                <a:solidFill>
                  <a:srgbClr val="FF6600"/>
                </a:solidFill>
              </a:rPr>
              <a:t>/123</a:t>
            </a:r>
            <a:r>
              <a:rPr lang="en-US" altLang="ja-JP" sz="1600" dirty="0"/>
              <a:t>	   </a:t>
            </a:r>
            <a:r>
              <a:rPr lang="en-US" altLang="ja-JP" sz="1600" dirty="0" err="1">
                <a:solidFill>
                  <a:srgbClr val="FF4FB6"/>
                </a:solidFill>
              </a:rPr>
              <a:t>dc:creator</a:t>
            </a:r>
            <a:r>
              <a:rPr lang="en-US" altLang="ja-JP" sz="1600" dirty="0"/>
              <a:t>	</a:t>
            </a:r>
            <a:r>
              <a:rPr lang="en-US" altLang="ja-JP" sz="1600" dirty="0">
                <a:solidFill>
                  <a:srgbClr val="FF6600"/>
                </a:solidFill>
              </a:rPr>
              <a:t>http://</a:t>
            </a:r>
            <a:r>
              <a:rPr lang="en-US" altLang="ja-JP" sz="1600" dirty="0" err="1">
                <a:solidFill>
                  <a:srgbClr val="FF6600"/>
                </a:solidFill>
              </a:rPr>
              <a:t>library.jp</a:t>
            </a:r>
            <a:r>
              <a:rPr lang="en-US" altLang="ja-JP" sz="1600" dirty="0">
                <a:solidFill>
                  <a:srgbClr val="FF6600"/>
                </a:solidFill>
              </a:rPr>
              <a:t>/456</a:t>
            </a:r>
          </a:p>
          <a:p>
            <a:pPr>
              <a:lnSpc>
                <a:spcPct val="120000"/>
              </a:lnSpc>
            </a:pPr>
            <a:r>
              <a:rPr lang="en-US" altLang="ja-JP" sz="1600" dirty="0">
                <a:solidFill>
                  <a:srgbClr val="FF6600"/>
                </a:solidFill>
              </a:rPr>
              <a:t>http://</a:t>
            </a:r>
            <a:r>
              <a:rPr lang="en-US" altLang="ja-JP" sz="1600" dirty="0" err="1">
                <a:solidFill>
                  <a:srgbClr val="FF6600"/>
                </a:solidFill>
              </a:rPr>
              <a:t>library.jp</a:t>
            </a:r>
            <a:r>
              <a:rPr lang="en-US" altLang="ja-JP" sz="1600" dirty="0">
                <a:solidFill>
                  <a:srgbClr val="FF6600"/>
                </a:solidFill>
              </a:rPr>
              <a:t>/123</a:t>
            </a:r>
            <a:r>
              <a:rPr lang="en-US" altLang="ja-JP" sz="1600" dirty="0"/>
              <a:t>	   </a:t>
            </a:r>
            <a:r>
              <a:rPr lang="en-US" altLang="ja-JP" sz="1600" dirty="0" err="1">
                <a:solidFill>
                  <a:srgbClr val="FF4FB6"/>
                </a:solidFill>
              </a:rPr>
              <a:t>dc:publisher</a:t>
            </a:r>
            <a:r>
              <a:rPr lang="en-US" altLang="ja-JP" sz="1600" dirty="0"/>
              <a:t>	</a:t>
            </a:r>
            <a:r>
              <a:rPr lang="ja-JP" altLang="en-US" sz="1600" dirty="0"/>
              <a:t>春陽堂</a:t>
            </a:r>
            <a:endParaRPr lang="en-US" altLang="ja-JP" sz="1600" dirty="0"/>
          </a:p>
          <a:p>
            <a:pPr>
              <a:lnSpc>
                <a:spcPct val="120000"/>
              </a:lnSpc>
            </a:pPr>
            <a:r>
              <a:rPr lang="en-US" altLang="ja-JP" sz="1600" dirty="0">
                <a:solidFill>
                  <a:srgbClr val="FF6600"/>
                </a:solidFill>
              </a:rPr>
              <a:t>http://</a:t>
            </a:r>
            <a:r>
              <a:rPr lang="en-US" altLang="ja-JP" sz="1600" dirty="0" err="1">
                <a:solidFill>
                  <a:srgbClr val="FF6600"/>
                </a:solidFill>
              </a:rPr>
              <a:t>library.jp</a:t>
            </a:r>
            <a:r>
              <a:rPr lang="en-US" altLang="ja-JP" sz="1600" dirty="0">
                <a:solidFill>
                  <a:srgbClr val="FF6600"/>
                </a:solidFill>
              </a:rPr>
              <a:t>/123</a:t>
            </a:r>
            <a:r>
              <a:rPr lang="en-US" altLang="ja-JP" sz="1600" dirty="0"/>
              <a:t>	   </a:t>
            </a:r>
            <a:r>
              <a:rPr lang="en-US" altLang="ja-JP" sz="1600" dirty="0" err="1">
                <a:solidFill>
                  <a:srgbClr val="008000"/>
                </a:solidFill>
              </a:rPr>
              <a:t>foaf:topic</a:t>
            </a:r>
            <a:r>
              <a:rPr lang="en-US" altLang="ja-JP" sz="1600" dirty="0">
                <a:solidFill>
                  <a:srgbClr val="008000"/>
                </a:solidFill>
              </a:rPr>
              <a:t>	</a:t>
            </a:r>
            <a:r>
              <a:rPr lang="en-US" altLang="ja-JP" sz="1600" dirty="0">
                <a:solidFill>
                  <a:schemeClr val="accent6">
                    <a:lumMod val="60000"/>
                    <a:lumOff val="40000"/>
                  </a:schemeClr>
                </a:solidFill>
              </a:rPr>
              <a:t>http://</a:t>
            </a:r>
            <a:r>
              <a:rPr lang="en-US" altLang="ja-JP" sz="1600" dirty="0" err="1">
                <a:solidFill>
                  <a:schemeClr val="accent6">
                    <a:lumMod val="60000"/>
                    <a:lumOff val="40000"/>
                  </a:schemeClr>
                </a:solidFill>
              </a:rPr>
              <a:t>visitor.jp</a:t>
            </a:r>
            <a:r>
              <a:rPr lang="en-US" altLang="ja-JP" sz="1600" dirty="0">
                <a:solidFill>
                  <a:schemeClr val="accent6">
                    <a:lumMod val="60000"/>
                    <a:lumOff val="40000"/>
                  </a:schemeClr>
                </a:solidFill>
              </a:rPr>
              <a:t>/456</a:t>
            </a:r>
          </a:p>
        </p:txBody>
      </p:sp>
      <p:sp>
        <p:nvSpPr>
          <p:cNvPr id="45" name="Line 17"/>
          <p:cNvSpPr>
            <a:spLocks noChangeShapeType="1"/>
          </p:cNvSpPr>
          <p:nvPr/>
        </p:nvSpPr>
        <p:spPr bwMode="auto">
          <a:xfrm rot="10800000" flipV="1">
            <a:off x="6804248" y="1484784"/>
            <a:ext cx="648072" cy="360039"/>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51" name="Rectangle 19"/>
          <p:cNvSpPr>
            <a:spLocks/>
          </p:cNvSpPr>
          <p:nvPr/>
        </p:nvSpPr>
        <p:spPr bwMode="auto">
          <a:xfrm>
            <a:off x="7164288" y="1916832"/>
            <a:ext cx="82073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ja-JP" altLang="en-US" sz="1600" dirty="0">
                <a:solidFill>
                  <a:srgbClr val="DD2067"/>
                </a:solidFill>
              </a:rPr>
              <a:t>タイトル</a:t>
            </a:r>
          </a:p>
        </p:txBody>
      </p:sp>
      <p:sp>
        <p:nvSpPr>
          <p:cNvPr id="52" name="正方形/長方形 51"/>
          <p:cNvSpPr/>
          <p:nvPr/>
        </p:nvSpPr>
        <p:spPr>
          <a:xfrm>
            <a:off x="7236296" y="908720"/>
            <a:ext cx="1490973" cy="45622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坊っちゃん</a:t>
            </a:r>
          </a:p>
        </p:txBody>
      </p:sp>
      <p:sp>
        <p:nvSpPr>
          <p:cNvPr id="55" name="Rectangle 19"/>
          <p:cNvSpPr>
            <a:spLocks/>
          </p:cNvSpPr>
          <p:nvPr/>
        </p:nvSpPr>
        <p:spPr bwMode="auto">
          <a:xfrm>
            <a:off x="7236296" y="1628800"/>
            <a:ext cx="59301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en-US" altLang="ja-JP" sz="1600" dirty="0" err="1">
                <a:solidFill>
                  <a:srgbClr val="DD2067"/>
                </a:solidFill>
              </a:rPr>
              <a:t>dc:title</a:t>
            </a:r>
            <a:endParaRPr lang="ja-JP" altLang="en-US" sz="1600" dirty="0">
              <a:solidFill>
                <a:srgbClr val="DD2067"/>
              </a:solidFill>
            </a:endParaRPr>
          </a:p>
        </p:txBody>
      </p:sp>
      <p:sp>
        <p:nvSpPr>
          <p:cNvPr id="56" name="Line 17"/>
          <p:cNvSpPr>
            <a:spLocks noChangeShapeType="1"/>
          </p:cNvSpPr>
          <p:nvPr/>
        </p:nvSpPr>
        <p:spPr bwMode="auto">
          <a:xfrm rot="10800000" flipH="1">
            <a:off x="2123729" y="2132853"/>
            <a:ext cx="647600" cy="2"/>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58" name="Rectangle 19"/>
          <p:cNvSpPr>
            <a:spLocks/>
          </p:cNvSpPr>
          <p:nvPr/>
        </p:nvSpPr>
        <p:spPr bwMode="auto">
          <a:xfrm>
            <a:off x="2217415" y="1742619"/>
            <a:ext cx="41036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ja-JP" altLang="en-US" sz="1600" dirty="0">
                <a:solidFill>
                  <a:srgbClr val="DD2067"/>
                </a:solidFill>
              </a:rPr>
              <a:t>名前</a:t>
            </a:r>
          </a:p>
        </p:txBody>
      </p:sp>
      <p:sp>
        <p:nvSpPr>
          <p:cNvPr id="59" name="正方形/長方形 58"/>
          <p:cNvSpPr/>
          <p:nvPr/>
        </p:nvSpPr>
        <p:spPr>
          <a:xfrm>
            <a:off x="611560" y="1916832"/>
            <a:ext cx="1355341" cy="45622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t>夏目漱石</a:t>
            </a:r>
            <a:endParaRPr kumimoji="1" lang="ja-JP" altLang="en-US" sz="1600" dirty="0"/>
          </a:p>
        </p:txBody>
      </p:sp>
      <p:sp>
        <p:nvSpPr>
          <p:cNvPr id="60" name="Rectangle 19"/>
          <p:cNvSpPr>
            <a:spLocks/>
          </p:cNvSpPr>
          <p:nvPr/>
        </p:nvSpPr>
        <p:spPr bwMode="auto">
          <a:xfrm>
            <a:off x="2003307" y="1454587"/>
            <a:ext cx="91250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r>
              <a:rPr lang="en-US" altLang="ja-JP" sz="1600" dirty="0" err="1">
                <a:solidFill>
                  <a:srgbClr val="DD2067"/>
                </a:solidFill>
              </a:rPr>
              <a:t>foaf:name</a:t>
            </a:r>
            <a:endParaRPr lang="ja-JP" altLang="en-US" sz="1600" dirty="0">
              <a:solidFill>
                <a:srgbClr val="DD2067"/>
              </a:solidFill>
            </a:endParaRPr>
          </a:p>
        </p:txBody>
      </p:sp>
      <p:sp>
        <p:nvSpPr>
          <p:cNvPr id="7" name="角丸四角形 6"/>
          <p:cNvSpPr/>
          <p:nvPr/>
        </p:nvSpPr>
        <p:spPr>
          <a:xfrm>
            <a:off x="395536" y="3284984"/>
            <a:ext cx="2160240" cy="720080"/>
          </a:xfrm>
          <a:prstGeom prst="round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800" dirty="0">
                <a:solidFill>
                  <a:schemeClr val="bg1"/>
                </a:solidFill>
              </a:rPr>
              <a:t>図書館サービス</a:t>
            </a:r>
            <a:endParaRPr lang="en-US" altLang="ja-JP" sz="1800" dirty="0">
              <a:solidFill>
                <a:schemeClr val="bg1"/>
              </a:solidFill>
            </a:endParaRPr>
          </a:p>
          <a:p>
            <a:pPr algn="ctr"/>
            <a:r>
              <a:rPr lang="en-US" altLang="ja-JP" sz="1800" dirty="0">
                <a:solidFill>
                  <a:schemeClr val="bg1"/>
                </a:solidFill>
              </a:rPr>
              <a:t>http://</a:t>
            </a:r>
            <a:r>
              <a:rPr lang="en-US" altLang="ja-JP" sz="1800" dirty="0" err="1">
                <a:solidFill>
                  <a:schemeClr val="bg1"/>
                </a:solidFill>
              </a:rPr>
              <a:t>library.jp</a:t>
            </a:r>
            <a:endParaRPr lang="ja-JP" altLang="en-US" sz="1800" dirty="0">
              <a:solidFill>
                <a:schemeClr val="bg1"/>
              </a:solidFill>
            </a:endParaRPr>
          </a:p>
        </p:txBody>
      </p:sp>
      <p:sp>
        <p:nvSpPr>
          <p:cNvPr id="62" name="角丸四角形 61"/>
          <p:cNvSpPr/>
          <p:nvPr/>
        </p:nvSpPr>
        <p:spPr>
          <a:xfrm>
            <a:off x="395536" y="4293096"/>
            <a:ext cx="2160240" cy="720080"/>
          </a:xfrm>
          <a:prstGeom prst="round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800" dirty="0"/>
              <a:t>観光サイト</a:t>
            </a:r>
            <a:endParaRPr lang="en-US" altLang="ja-JP" sz="1800" dirty="0"/>
          </a:p>
          <a:p>
            <a:pPr algn="ctr"/>
            <a:r>
              <a:rPr lang="en-US" altLang="ja-JP" sz="1800" dirty="0"/>
              <a:t>http://</a:t>
            </a:r>
            <a:r>
              <a:rPr lang="en-US" altLang="ja-JP" sz="1800" dirty="0" err="1"/>
              <a:t>visitor.jp</a:t>
            </a:r>
            <a:endParaRPr lang="ja-JP" altLang="en-US" sz="1800" dirty="0"/>
          </a:p>
        </p:txBody>
      </p:sp>
      <p:sp>
        <p:nvSpPr>
          <p:cNvPr id="43" name="Line 11"/>
          <p:cNvSpPr>
            <a:spLocks noChangeShapeType="1"/>
          </p:cNvSpPr>
          <p:nvPr/>
        </p:nvSpPr>
        <p:spPr bwMode="auto">
          <a:xfrm flipH="1" flipV="1">
            <a:off x="7524328" y="5675114"/>
            <a:ext cx="288032" cy="418182"/>
          </a:xfrm>
          <a:prstGeom prst="line">
            <a:avLst/>
          </a:prstGeom>
          <a:noFill/>
          <a:ln w="38100" cap="flat">
            <a:solidFill>
              <a:srgbClr val="0044FE"/>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44" name="正方形/長方形 43"/>
          <p:cNvSpPr/>
          <p:nvPr/>
        </p:nvSpPr>
        <p:spPr>
          <a:xfrm>
            <a:off x="7452320" y="6213133"/>
            <a:ext cx="1355341" cy="45622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松山</a:t>
            </a:r>
          </a:p>
        </p:txBody>
      </p:sp>
      <p:sp>
        <p:nvSpPr>
          <p:cNvPr id="67" name="Rectangle 19"/>
          <p:cNvSpPr>
            <a:spLocks/>
          </p:cNvSpPr>
          <p:nvPr/>
        </p:nvSpPr>
        <p:spPr bwMode="auto">
          <a:xfrm>
            <a:off x="6588224" y="5877272"/>
            <a:ext cx="83256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DD2067"/>
                </a:solidFill>
                <a:miter lim="800000"/>
                <a:headEnd type="none" w="med" len="med"/>
                <a:tailEnd type="none" w="med" len="med"/>
              </a14:hiddenLine>
            </a:ext>
          </a:extLst>
        </p:spPr>
        <p:txBody>
          <a:bodyPr wrap="none" lIns="0" tIns="0" rIns="0" bIns="0" anchor="ctr">
            <a:spAutoFit/>
          </a:bodyPr>
          <a:lstStyle/>
          <a:p>
            <a:pPr algn="ctr"/>
            <a:r>
              <a:rPr lang="en-US" altLang="ja-JP" sz="1600" dirty="0" err="1">
                <a:solidFill>
                  <a:schemeClr val="accent2"/>
                </a:solidFill>
              </a:rPr>
              <a:t>rdfs:label</a:t>
            </a:r>
            <a:endParaRPr lang="en-US" altLang="ja-JP" sz="1600" dirty="0">
              <a:solidFill>
                <a:schemeClr val="accent2"/>
              </a:solidFill>
            </a:endParaRPr>
          </a:p>
          <a:p>
            <a:pPr algn="ctr"/>
            <a:r>
              <a:rPr lang="ja-JP" altLang="en-US" sz="1600" dirty="0">
                <a:solidFill>
                  <a:schemeClr val="accent2"/>
                </a:solidFill>
              </a:rPr>
              <a:t>ラベル</a:t>
            </a:r>
          </a:p>
        </p:txBody>
      </p:sp>
      <p:sp>
        <p:nvSpPr>
          <p:cNvPr id="3" name="テキスト ボックス 2"/>
          <p:cNvSpPr txBox="1"/>
          <p:nvPr/>
        </p:nvSpPr>
        <p:spPr>
          <a:xfrm>
            <a:off x="2728901" y="6546830"/>
            <a:ext cx="3787315" cy="338554"/>
          </a:xfrm>
          <a:prstGeom prst="rect">
            <a:avLst/>
          </a:prstGeom>
          <a:noFill/>
        </p:spPr>
        <p:txBody>
          <a:bodyPr wrap="none" rtlCol="0">
            <a:spAutoFit/>
          </a:bodyPr>
          <a:lstStyle/>
          <a:p>
            <a:r>
              <a:rPr lang="en-US" altLang="ja-JP" sz="1600" dirty="0">
                <a:solidFill>
                  <a:srgbClr val="000000"/>
                </a:solidFill>
              </a:rPr>
              <a:t>※dc:</a:t>
            </a:r>
            <a:r>
              <a:rPr lang="ja-JP" altLang="en-US" sz="1600" dirty="0">
                <a:solidFill>
                  <a:srgbClr val="000000"/>
                </a:solidFill>
              </a:rPr>
              <a:t>は</a:t>
            </a:r>
            <a:r>
              <a:rPr lang="en-US" altLang="ja-JP" sz="1600" dirty="0">
                <a:solidFill>
                  <a:srgbClr val="000000"/>
                </a:solidFill>
              </a:rPr>
              <a:t>http://…</a:t>
            </a:r>
            <a:r>
              <a:rPr lang="ja-JP" altLang="en-US" sz="1600" dirty="0">
                <a:solidFill>
                  <a:srgbClr val="000000"/>
                </a:solidFill>
              </a:rPr>
              <a:t>の短縮表記（名前空間）</a:t>
            </a:r>
            <a:endParaRPr kumimoji="1" lang="ja-JP" altLang="en-US" sz="1600" dirty="0">
              <a:solidFill>
                <a:srgbClr val="000000"/>
              </a:solidFill>
            </a:endParaRPr>
          </a:p>
        </p:txBody>
      </p:sp>
    </p:spTree>
    <p:extLst>
      <p:ext uri="{BB962C8B-B14F-4D97-AF65-F5344CB8AC3E}">
        <p14:creationId xmlns:p14="http://schemas.microsoft.com/office/powerpoint/2010/main" val="428107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Linked Data</a:t>
            </a:r>
            <a:r>
              <a:rPr kumimoji="1" lang="ja-JP" altLang="en-US" dirty="0"/>
              <a:t>の原則</a:t>
            </a:r>
          </a:p>
        </p:txBody>
      </p:sp>
      <p:sp>
        <p:nvSpPr>
          <p:cNvPr id="3" name="コンテンツ プレースホルダー 2"/>
          <p:cNvSpPr>
            <a:spLocks noGrp="1"/>
          </p:cNvSpPr>
          <p:nvPr>
            <p:ph idx="1"/>
          </p:nvPr>
        </p:nvSpPr>
        <p:spPr/>
        <p:txBody>
          <a:bodyPr/>
          <a:lstStyle/>
          <a:p>
            <a:r>
              <a:rPr lang="en-US" altLang="ja-JP" sz="2400" dirty="0"/>
              <a:t>Linked Data = </a:t>
            </a:r>
            <a:r>
              <a:rPr lang="ja-JP" altLang="en-US" sz="2400" dirty="0"/>
              <a:t>ウェブ</a:t>
            </a:r>
            <a:r>
              <a:rPr lang="en-US" altLang="ja-JP" sz="2400" dirty="0"/>
              <a:t> + RDF</a:t>
            </a:r>
          </a:p>
          <a:p>
            <a:pPr lvl="1"/>
            <a:r>
              <a:rPr lang="ja-JP" altLang="en-US" sz="2400" dirty="0"/>
              <a:t>あらゆるデータの識別子として</a:t>
            </a:r>
            <a:r>
              <a:rPr lang="en-US" altLang="ja-JP" sz="2400" dirty="0"/>
              <a:t>URI</a:t>
            </a:r>
            <a:r>
              <a:rPr lang="ja-JP" altLang="en-US" sz="2400" dirty="0"/>
              <a:t>を使用する。</a:t>
            </a:r>
          </a:p>
          <a:p>
            <a:pPr lvl="1"/>
            <a:r>
              <a:rPr lang="ja-JP" altLang="en-US" sz="2400" dirty="0"/>
              <a:t>識別子には（</a:t>
            </a:r>
            <a:r>
              <a:rPr lang="en-US" altLang="ja-JP" sz="2400" dirty="0"/>
              <a:t>URN</a:t>
            </a:r>
            <a:r>
              <a:rPr lang="ja-JP" altLang="en-US" sz="2400" dirty="0"/>
              <a:t>や他のスキームではなく）</a:t>
            </a:r>
            <a:r>
              <a:rPr lang="en-US" altLang="ja-JP" sz="2400" dirty="0"/>
              <a:t>HTTP URI</a:t>
            </a:r>
            <a:r>
              <a:rPr lang="ja-JP" altLang="en-US" sz="2400" dirty="0"/>
              <a:t>を使用し、参照やアクセスを可能にする。</a:t>
            </a:r>
          </a:p>
          <a:p>
            <a:pPr lvl="1"/>
            <a:r>
              <a:rPr lang="en-US" altLang="ja-JP" sz="2400" dirty="0"/>
              <a:t>URI</a:t>
            </a:r>
            <a:r>
              <a:rPr lang="ja-JP" altLang="en-US" sz="2400" dirty="0"/>
              <a:t>にアクセスされた際には有用な情報を標準的なフォーマット（</a:t>
            </a:r>
            <a:r>
              <a:rPr lang="en-US" altLang="ja-JP" sz="2400" dirty="0"/>
              <a:t>RDF</a:t>
            </a:r>
            <a:r>
              <a:rPr lang="ja-JP" altLang="en-US" sz="2400" dirty="0"/>
              <a:t>など）で提供する。</a:t>
            </a:r>
          </a:p>
          <a:p>
            <a:pPr lvl="1"/>
            <a:r>
              <a:rPr lang="ja-JP" altLang="en-US" sz="2400" dirty="0"/>
              <a:t>データには他の情報源における関連情報へのリンクを含め、ウェブ上の情報発見を支援する。</a:t>
            </a:r>
            <a:endParaRPr kumimoji="1" lang="ja-JP" altLang="en-US" sz="2400" dirty="0"/>
          </a:p>
        </p:txBody>
      </p:sp>
    </p:spTree>
    <p:extLst>
      <p:ext uri="{BB962C8B-B14F-4D97-AF65-F5344CB8AC3E}">
        <p14:creationId xmlns:p14="http://schemas.microsoft.com/office/powerpoint/2010/main" val="1841753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タイトル 1"/>
          <p:cNvSpPr>
            <a:spLocks noGrp="1"/>
          </p:cNvSpPr>
          <p:nvPr>
            <p:ph type="title"/>
          </p:nvPr>
        </p:nvSpPr>
        <p:spPr/>
        <p:txBody>
          <a:bodyPr/>
          <a:lstStyle/>
          <a:p>
            <a:r>
              <a:rPr lang="ja-JP" altLang="en-US" dirty="0">
                <a:latin typeface="小塚ゴシック Std M" charset="0"/>
                <a:ea typeface="小塚ゴシック Std M" charset="0"/>
                <a:cs typeface="小塚ゴシック Std M" charset="0"/>
              </a:rPr>
              <a:t>図書館データと</a:t>
            </a:r>
            <a:r>
              <a:rPr lang="en-US" altLang="ja-JP" dirty="0">
                <a:latin typeface="小塚ゴシック Std M" charset="0"/>
                <a:ea typeface="小塚ゴシック Std M" charset="0"/>
                <a:cs typeface="小塚ゴシック Std M" charset="0"/>
              </a:rPr>
              <a:t>LOD</a:t>
            </a:r>
            <a:endParaRPr lang="ja-JP" altLang="en-US" dirty="0">
              <a:latin typeface="小塚ゴシック Std M" charset="0"/>
              <a:ea typeface="小塚ゴシック Std M" charset="0"/>
              <a:cs typeface="小塚ゴシック Std M" charset="0"/>
            </a:endParaRPr>
          </a:p>
        </p:txBody>
      </p:sp>
      <p:sp>
        <p:nvSpPr>
          <p:cNvPr id="24579" name="コンテンツ プレースホルダ 2"/>
          <p:cNvSpPr>
            <a:spLocks noGrp="1"/>
          </p:cNvSpPr>
          <p:nvPr>
            <p:ph idx="1"/>
          </p:nvPr>
        </p:nvSpPr>
        <p:spPr/>
        <p:txBody>
          <a:bodyPr/>
          <a:lstStyle/>
          <a:p>
            <a:r>
              <a:rPr lang="ja-JP" altLang="en-US" sz="2400" dirty="0">
                <a:latin typeface="小塚ゴシック Std R" charset="0"/>
                <a:ea typeface="小塚ゴシック Std R" charset="0"/>
                <a:cs typeface="小塚ゴシック Std R" charset="0"/>
              </a:rPr>
              <a:t>図書館分野の特徴</a:t>
            </a:r>
            <a:endParaRPr lang="en-US" altLang="ja-JP" sz="2400" dirty="0">
              <a:latin typeface="小塚ゴシック Std R" charset="0"/>
              <a:ea typeface="小塚ゴシック Std R" charset="0"/>
              <a:cs typeface="小塚ゴシック Std R" charset="0"/>
            </a:endParaRPr>
          </a:p>
          <a:p>
            <a:pPr lvl="1"/>
            <a:r>
              <a:rPr lang="ja-JP" altLang="en-US" sz="2400" dirty="0">
                <a:latin typeface="小塚ゴシック Std R" charset="0"/>
                <a:ea typeface="小塚ゴシック Std R" charset="0"/>
                <a:cs typeface="小塚ゴシック Std R" charset="0"/>
              </a:rPr>
              <a:t>情報の構造化を生業とする職業集団・組織がある</a:t>
            </a:r>
            <a:endParaRPr lang="en-US" altLang="ja-JP" sz="2400" dirty="0">
              <a:latin typeface="小塚ゴシック Std R" charset="0"/>
              <a:ea typeface="小塚ゴシック Std R" charset="0"/>
              <a:cs typeface="小塚ゴシック Std R" charset="0"/>
            </a:endParaRPr>
          </a:p>
          <a:p>
            <a:pPr lvl="2"/>
            <a:r>
              <a:rPr lang="ja-JP" altLang="en-US" sz="2400" dirty="0">
                <a:latin typeface="小塚ゴシック Std R" charset="0"/>
                <a:ea typeface="小塚ゴシック Std R" charset="0"/>
                <a:cs typeface="小塚ゴシック Std R" charset="0"/>
              </a:rPr>
              <a:t>研究者（大学・研究機関）・学会・図書館</a:t>
            </a:r>
            <a:r>
              <a:rPr lang="en-US" altLang="ja-JP" sz="2400" dirty="0">
                <a:latin typeface="小塚ゴシック Std R" charset="0"/>
                <a:ea typeface="小塚ゴシック Std R" charset="0"/>
                <a:cs typeface="小塚ゴシック Std R" charset="0"/>
              </a:rPr>
              <a:t>…</a:t>
            </a:r>
          </a:p>
          <a:p>
            <a:pPr lvl="1"/>
            <a:r>
              <a:rPr lang="ja-JP" altLang="en-US" sz="2400" dirty="0">
                <a:latin typeface="小塚ゴシック Std R" charset="0"/>
                <a:ea typeface="小塚ゴシック Std R" charset="0"/>
                <a:cs typeface="小塚ゴシック Std R" charset="0"/>
              </a:rPr>
              <a:t>情報の構造化フォーマットが共有されている</a:t>
            </a:r>
            <a:endParaRPr lang="en-US" altLang="ja-JP" sz="2400" dirty="0">
              <a:latin typeface="小塚ゴシック Std R" charset="0"/>
              <a:ea typeface="小塚ゴシック Std R" charset="0"/>
              <a:cs typeface="小塚ゴシック Std R" charset="0"/>
            </a:endParaRPr>
          </a:p>
          <a:p>
            <a:pPr lvl="2"/>
            <a:r>
              <a:rPr lang="en-US" altLang="ja-JP" sz="2400" dirty="0">
                <a:latin typeface="小塚ゴシック Std R" charset="0"/>
                <a:ea typeface="小塚ゴシック Std R" charset="0"/>
                <a:cs typeface="小塚ゴシック Std R" charset="0"/>
              </a:rPr>
              <a:t>MARC21</a:t>
            </a:r>
            <a:r>
              <a:rPr lang="ja-JP" altLang="en-US" sz="2400" dirty="0">
                <a:latin typeface="小塚ゴシック Std R" charset="0"/>
                <a:ea typeface="小塚ゴシック Std R" charset="0"/>
                <a:cs typeface="小塚ゴシック Std R" charset="0"/>
              </a:rPr>
              <a:t>・</a:t>
            </a:r>
            <a:r>
              <a:rPr lang="en-US" altLang="ja-JP" sz="2400" dirty="0">
                <a:latin typeface="小塚ゴシック Std R" charset="0"/>
                <a:ea typeface="小塚ゴシック Std R" charset="0"/>
                <a:cs typeface="小塚ゴシック Std R" charset="0"/>
              </a:rPr>
              <a:t>NACSIS-CAT…</a:t>
            </a:r>
          </a:p>
          <a:p>
            <a:pPr lvl="2"/>
            <a:r>
              <a:rPr lang="ja-JP" altLang="en-US" sz="2400" dirty="0">
                <a:latin typeface="小塚ゴシック Std R" charset="0"/>
                <a:ea typeface="小塚ゴシック Std R" charset="0"/>
                <a:cs typeface="小塚ゴシック Std R" charset="0"/>
              </a:rPr>
              <a:t>タイトル・著者名・抄録・本文・参考文献</a:t>
            </a:r>
            <a:r>
              <a:rPr lang="en-US" altLang="ja-JP" sz="2400" dirty="0">
                <a:latin typeface="小塚ゴシック Std R" charset="0"/>
                <a:ea typeface="小塚ゴシック Std R" charset="0"/>
                <a:cs typeface="小塚ゴシック Std R" charset="0"/>
              </a:rPr>
              <a:t>…</a:t>
            </a:r>
          </a:p>
          <a:p>
            <a:pPr lvl="1"/>
            <a:r>
              <a:rPr lang="ja-JP" altLang="en-US" sz="2400" dirty="0">
                <a:solidFill>
                  <a:schemeClr val="accent2"/>
                </a:solidFill>
                <a:latin typeface="小塚ゴシック Std R" charset="0"/>
                <a:ea typeface="小塚ゴシック Std R" charset="0"/>
                <a:cs typeface="小塚ゴシック Std R" charset="0"/>
              </a:rPr>
              <a:t>「何を」「どう作る」は解決済み</a:t>
            </a:r>
            <a:endParaRPr lang="en-US" altLang="ja-JP" sz="2400" dirty="0">
              <a:solidFill>
                <a:schemeClr val="accent2"/>
              </a:solidFill>
              <a:latin typeface="小塚ゴシック Std R" charset="0"/>
              <a:ea typeface="小塚ゴシック Std R" charset="0"/>
              <a:cs typeface="小塚ゴシック Std R" charset="0"/>
            </a:endParaRPr>
          </a:p>
          <a:p>
            <a:pPr lvl="2"/>
            <a:r>
              <a:rPr lang="ja-JP" altLang="en-US" sz="2400" dirty="0">
                <a:solidFill>
                  <a:schemeClr val="accent2"/>
                </a:solidFill>
                <a:latin typeface="小塚ゴシック Std R" charset="0"/>
                <a:ea typeface="小塚ゴシック Std R" charset="0"/>
                <a:cs typeface="小塚ゴシック Std R" charset="0"/>
              </a:rPr>
              <a:t>フォーマット変換のみ</a:t>
            </a:r>
            <a:endParaRPr lang="en-US" altLang="ja-JP" sz="2400" dirty="0">
              <a:solidFill>
                <a:schemeClr val="accent2"/>
              </a:solidFill>
              <a:latin typeface="小塚ゴシック Std R" charset="0"/>
              <a:ea typeface="小塚ゴシック Std R" charset="0"/>
              <a:cs typeface="小塚ゴシック Std R" charset="0"/>
            </a:endParaRPr>
          </a:p>
          <a:p>
            <a:r>
              <a:rPr lang="en-US" altLang="ja-JP" sz="2400" dirty="0">
                <a:latin typeface="小塚ゴシック Std R" charset="0"/>
                <a:ea typeface="小塚ゴシック Std R" charset="0"/>
                <a:cs typeface="小塚ゴシック Std R" charset="0"/>
              </a:rPr>
              <a:t>LOD</a:t>
            </a:r>
            <a:r>
              <a:rPr lang="ja-JP" altLang="en-US" sz="2400" dirty="0">
                <a:latin typeface="小塚ゴシック Std R" charset="0"/>
                <a:ea typeface="小塚ゴシック Std R" charset="0"/>
                <a:cs typeface="小塚ゴシック Std R" charset="0"/>
              </a:rPr>
              <a:t>の設計</a:t>
            </a:r>
            <a:endParaRPr lang="en-US" altLang="ja-JP" sz="2400" dirty="0">
              <a:latin typeface="小塚ゴシック Std R" charset="0"/>
              <a:ea typeface="小塚ゴシック Std R" charset="0"/>
              <a:cs typeface="小塚ゴシック Std R" charset="0"/>
            </a:endParaRPr>
          </a:p>
          <a:p>
            <a:pPr lvl="1"/>
            <a:r>
              <a:rPr lang="ja-JP" altLang="en-US" sz="2400" dirty="0">
                <a:latin typeface="小塚ゴシック Std R" charset="0"/>
                <a:ea typeface="小塚ゴシック Std R" charset="0"/>
                <a:cs typeface="小塚ゴシック Std R" charset="0"/>
              </a:rPr>
              <a:t>モデルをどう作るか</a:t>
            </a:r>
            <a:endParaRPr lang="en-US" altLang="ja-JP" sz="2400" dirty="0">
              <a:latin typeface="小塚ゴシック Std R" charset="0"/>
              <a:ea typeface="小塚ゴシック Std R" charset="0"/>
              <a:cs typeface="小塚ゴシック Std R" charset="0"/>
            </a:endParaRPr>
          </a:p>
          <a:p>
            <a:pPr lvl="1"/>
            <a:r>
              <a:rPr lang="ja-JP" altLang="en-US" sz="2400" dirty="0">
                <a:latin typeface="小塚ゴシック Std R" charset="0"/>
                <a:ea typeface="小塚ゴシック Std R" charset="0"/>
                <a:cs typeface="小塚ゴシック Std R" charset="0"/>
              </a:rPr>
              <a:t>語彙（とくにプロパティ）をどう作るか</a:t>
            </a:r>
            <a:endParaRPr lang="en-US" altLang="ja-JP" sz="2400" dirty="0">
              <a:latin typeface="小塚ゴシック Std R" charset="0"/>
              <a:ea typeface="小塚ゴシック Std R" charset="0"/>
              <a:cs typeface="小塚ゴシック Std R" charset="0"/>
            </a:endParaRPr>
          </a:p>
        </p:txBody>
      </p:sp>
    </p:spTree>
    <p:extLst>
      <p:ext uri="{BB962C8B-B14F-4D97-AF65-F5344CB8AC3E}">
        <p14:creationId xmlns:p14="http://schemas.microsoft.com/office/powerpoint/2010/main" val="2086792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28491"/>
            <a:ext cx="8534400" cy="646331"/>
          </a:xfrm>
        </p:spPr>
        <p:txBody>
          <a:bodyPr/>
          <a:lstStyle/>
          <a:p>
            <a:r>
              <a:rPr kumimoji="1" lang="en-US" altLang="ja-JP" dirty="0"/>
              <a:t>CiNii</a:t>
            </a:r>
            <a:r>
              <a:rPr lang="en-US" altLang="ja-JP" dirty="0"/>
              <a:t> Books</a:t>
            </a:r>
            <a:r>
              <a:rPr kumimoji="1" lang="ja-JP" altLang="en-US" dirty="0"/>
              <a:t>の</a:t>
            </a:r>
            <a:r>
              <a:rPr kumimoji="1" lang="en-US" altLang="ja-JP" dirty="0"/>
              <a:t>LOD</a:t>
            </a:r>
            <a:endParaRPr kumimoji="1" lang="ja-JP" altLang="en-US" dirty="0"/>
          </a:p>
        </p:txBody>
      </p:sp>
      <p:pic>
        <p:nvPicPr>
          <p:cNvPr id="7" name="図 6" descr="スクリーンショット 2013-10-07 4.17.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9" y="1052736"/>
            <a:ext cx="4761493" cy="4392488"/>
          </a:xfrm>
          <a:prstGeom prst="rect">
            <a:avLst/>
          </a:prstGeom>
        </p:spPr>
      </p:pic>
      <p:sp>
        <p:nvSpPr>
          <p:cNvPr id="5" name="テキスト ボックス 4"/>
          <p:cNvSpPr txBox="1"/>
          <p:nvPr/>
        </p:nvSpPr>
        <p:spPr>
          <a:xfrm>
            <a:off x="4644008" y="2132856"/>
            <a:ext cx="4392488" cy="4778232"/>
          </a:xfrm>
          <a:prstGeom prst="rect">
            <a:avLst/>
          </a:prstGeom>
          <a:noFill/>
        </p:spPr>
        <p:txBody>
          <a:bodyPr wrap="square" rtlCol="0">
            <a:spAutoFit/>
          </a:bodyPr>
          <a:lstStyle/>
          <a:p>
            <a:r>
              <a:rPr lang="en-US" altLang="ja-JP" sz="1050" dirty="0"/>
              <a:t>&lt;</a:t>
            </a:r>
            <a:r>
              <a:rPr lang="en-US" altLang="ja-JP" sz="1050" dirty="0" err="1"/>
              <a:t>rdf:Description</a:t>
            </a:r>
            <a:r>
              <a:rPr lang="en-US" altLang="ja-JP" sz="1050" dirty="0"/>
              <a:t> </a:t>
            </a:r>
            <a:r>
              <a:rPr lang="en-US" altLang="ja-JP" sz="1050" dirty="0" err="1"/>
              <a:t>rdf:about</a:t>
            </a:r>
            <a:r>
              <a:rPr lang="en-US" altLang="ja-JP" sz="1050" dirty="0"/>
              <a:t>="http://</a:t>
            </a:r>
            <a:r>
              <a:rPr lang="en-US" altLang="ja-JP" sz="1050" dirty="0" err="1"/>
              <a:t>ci.nii.ac.jp</a:t>
            </a:r>
            <a:r>
              <a:rPr lang="en-US" altLang="ja-JP" sz="1050" dirty="0"/>
              <a:t>/</a:t>
            </a:r>
            <a:r>
              <a:rPr lang="en-US" altLang="ja-JP" sz="1050" dirty="0" err="1"/>
              <a:t>ncid</a:t>
            </a:r>
            <a:r>
              <a:rPr lang="en-US" altLang="ja-JP" sz="1050" dirty="0"/>
              <a:t>/BB02488158#entity"&gt;</a:t>
            </a:r>
          </a:p>
          <a:p>
            <a:r>
              <a:rPr lang="en-US" altLang="ja-JP" sz="1050" dirty="0"/>
              <a:t>    &lt;</a:t>
            </a:r>
            <a:r>
              <a:rPr lang="en-US" altLang="ja-JP" sz="1050" dirty="0" err="1"/>
              <a:t>foaf:isPrimaryTopicOf</a:t>
            </a:r>
            <a:r>
              <a:rPr lang="en-US" altLang="ja-JP" sz="1050" dirty="0"/>
              <a:t> </a:t>
            </a:r>
            <a:r>
              <a:rPr lang="en-US" altLang="ja-JP" sz="1050" dirty="0" err="1"/>
              <a:t>rdf:resource</a:t>
            </a:r>
            <a:r>
              <a:rPr lang="en-US" altLang="ja-JP" sz="1050" dirty="0"/>
              <a:t>="http://</a:t>
            </a:r>
            <a:r>
              <a:rPr lang="en-US" altLang="ja-JP" sz="1050" dirty="0" err="1"/>
              <a:t>ci.nii.ac.jp</a:t>
            </a:r>
            <a:r>
              <a:rPr lang="en-US" altLang="ja-JP" sz="1050" dirty="0"/>
              <a:t>/</a:t>
            </a:r>
            <a:r>
              <a:rPr lang="en-US" altLang="ja-JP" sz="1050" dirty="0" err="1"/>
              <a:t>ncid</a:t>
            </a:r>
            <a:r>
              <a:rPr lang="en-US" altLang="ja-JP" sz="1050" dirty="0"/>
              <a:t>/</a:t>
            </a:r>
          </a:p>
          <a:p>
            <a:r>
              <a:rPr lang="en-US" altLang="ja-JP" sz="1050" dirty="0"/>
              <a:t>    BB02488158.rdf"/&gt;</a:t>
            </a:r>
          </a:p>
          <a:p>
            <a:endParaRPr lang="en-US" altLang="ja-JP" sz="1050" dirty="0"/>
          </a:p>
          <a:p>
            <a:r>
              <a:rPr lang="en-US" altLang="ja-JP" sz="1050" dirty="0"/>
              <a:t>    &lt;</a:t>
            </a:r>
            <a:r>
              <a:rPr lang="en-US" altLang="ja-JP" sz="1050" dirty="0" err="1"/>
              <a:t>dc:title</a:t>
            </a:r>
            <a:r>
              <a:rPr lang="en-US" altLang="ja-JP" sz="1050" dirty="0"/>
              <a:t>&gt;</a:t>
            </a:r>
            <a:r>
              <a:rPr lang="ja-JP" altLang="en-US" sz="1050" dirty="0"/>
              <a:t>セマンティック</a:t>
            </a:r>
            <a:r>
              <a:rPr lang="en-US" altLang="ja-JP" sz="1050" dirty="0"/>
              <a:t>Web</a:t>
            </a:r>
            <a:r>
              <a:rPr lang="ja-JP" altLang="en-US" sz="1050" dirty="0"/>
              <a:t>プログラミング</a:t>
            </a:r>
            <a:r>
              <a:rPr lang="en-US" altLang="ja-JP" sz="1050" dirty="0"/>
              <a:t>&lt;/</a:t>
            </a:r>
            <a:r>
              <a:rPr lang="en-US" altLang="ja-JP" sz="1050" dirty="0" err="1"/>
              <a:t>dc:title</a:t>
            </a:r>
            <a:r>
              <a:rPr lang="en-US" altLang="ja-JP" sz="1050" dirty="0"/>
              <a:t>&gt;</a:t>
            </a:r>
          </a:p>
          <a:p>
            <a:r>
              <a:rPr lang="en-US" altLang="ja-JP" sz="1050" dirty="0"/>
              <a:t>    &lt;</a:t>
            </a:r>
            <a:r>
              <a:rPr lang="en-US" altLang="ja-JP" sz="1050" dirty="0" err="1"/>
              <a:t>dc:title</a:t>
            </a:r>
            <a:r>
              <a:rPr lang="en-US" altLang="ja-JP" sz="1050" dirty="0"/>
              <a:t> </a:t>
            </a:r>
            <a:r>
              <a:rPr lang="en-US" altLang="ja-JP" sz="1050" dirty="0" err="1"/>
              <a:t>xml:lang</a:t>
            </a:r>
            <a:r>
              <a:rPr lang="en-US" altLang="ja-JP" sz="1050" dirty="0"/>
              <a:t>="</a:t>
            </a:r>
            <a:r>
              <a:rPr lang="en-US" altLang="ja-JP" sz="1050" dirty="0" err="1"/>
              <a:t>ja-hrkt</a:t>
            </a:r>
            <a:r>
              <a:rPr lang="en-US" altLang="ja-JP" sz="1050" dirty="0"/>
              <a:t>"&gt;</a:t>
            </a:r>
            <a:r>
              <a:rPr lang="ja-JP" altLang="en-US" sz="1050" dirty="0"/>
              <a:t>セマンティック </a:t>
            </a:r>
            <a:r>
              <a:rPr lang="en-US" altLang="ja-JP" sz="1050" dirty="0"/>
              <a:t>Web </a:t>
            </a:r>
            <a:r>
              <a:rPr lang="ja-JP" altLang="en-US" sz="1050" dirty="0"/>
              <a:t>プログラミング</a:t>
            </a:r>
            <a:endParaRPr lang="en-US" altLang="ja-JP" sz="1050" dirty="0"/>
          </a:p>
          <a:p>
            <a:r>
              <a:rPr lang="en-US" altLang="ja-JP" sz="1050" dirty="0"/>
              <a:t>    &lt;/</a:t>
            </a:r>
            <a:r>
              <a:rPr lang="en-US" altLang="ja-JP" sz="1050" dirty="0" err="1"/>
              <a:t>dc:title</a:t>
            </a:r>
            <a:r>
              <a:rPr lang="en-US" altLang="ja-JP" sz="1050" dirty="0"/>
              <a:t>&gt;</a:t>
            </a:r>
          </a:p>
          <a:p>
            <a:r>
              <a:rPr lang="en-US" altLang="ja-JP" sz="1050" dirty="0"/>
              <a:t>    &lt;</a:t>
            </a:r>
            <a:r>
              <a:rPr lang="en-US" altLang="ja-JP" sz="1050" dirty="0" err="1"/>
              <a:t>dcterms:alternative</a:t>
            </a:r>
            <a:r>
              <a:rPr lang="en-US" altLang="ja-JP" sz="1050" dirty="0"/>
              <a:t>&gt;Programming the semantic web</a:t>
            </a:r>
          </a:p>
          <a:p>
            <a:r>
              <a:rPr lang="en-US" altLang="ja-JP" sz="1050" dirty="0"/>
              <a:t>    &lt;/</a:t>
            </a:r>
            <a:r>
              <a:rPr lang="en-US" altLang="ja-JP" sz="1050" dirty="0" err="1"/>
              <a:t>dcterms:alternative</a:t>
            </a:r>
            <a:r>
              <a:rPr lang="en-US" altLang="ja-JP" sz="1050" dirty="0"/>
              <a:t>&gt;</a:t>
            </a:r>
          </a:p>
          <a:p>
            <a:r>
              <a:rPr lang="en-US" altLang="ja-JP" sz="1050" dirty="0"/>
              <a:t>    &lt;</a:t>
            </a:r>
            <a:r>
              <a:rPr lang="en-US" altLang="ja-JP" sz="1050" dirty="0" err="1"/>
              <a:t>dc:creator</a:t>
            </a:r>
            <a:r>
              <a:rPr lang="en-US" altLang="ja-JP" sz="1050" dirty="0"/>
              <a:t>&gt;</a:t>
            </a:r>
            <a:r>
              <a:rPr lang="ja-JP" altLang="en-US" sz="1050" dirty="0"/>
              <a:t>トビー・セガラン著 </a:t>
            </a:r>
            <a:r>
              <a:rPr lang="en-US" altLang="ja-JP" sz="1050" dirty="0"/>
              <a:t>; </a:t>
            </a:r>
            <a:r>
              <a:rPr lang="ja-JP" altLang="en-US" sz="1050" dirty="0"/>
              <a:t>玉川竜司訳</a:t>
            </a:r>
            <a:r>
              <a:rPr lang="en-US" altLang="ja-JP" sz="1050" dirty="0"/>
              <a:t>&lt;/</a:t>
            </a:r>
            <a:r>
              <a:rPr lang="en-US" altLang="ja-JP" sz="1050" dirty="0" err="1"/>
              <a:t>dc:creator</a:t>
            </a:r>
            <a:r>
              <a:rPr lang="en-US" altLang="ja-JP" sz="1050" dirty="0"/>
              <a:t>&gt;</a:t>
            </a:r>
          </a:p>
          <a:p>
            <a:r>
              <a:rPr lang="en-US" altLang="ja-JP" sz="1050" dirty="0"/>
              <a:t>    &lt;</a:t>
            </a:r>
            <a:r>
              <a:rPr lang="en-US" altLang="ja-JP" sz="1050" dirty="0" err="1"/>
              <a:t>dc:publisher</a:t>
            </a:r>
            <a:r>
              <a:rPr lang="en-US" altLang="ja-JP" sz="1050" dirty="0"/>
              <a:t>&gt;</a:t>
            </a:r>
            <a:r>
              <a:rPr lang="ja-JP" altLang="en-US" sz="1050" dirty="0"/>
              <a:t>オライリー・ジャパン</a:t>
            </a:r>
            <a:r>
              <a:rPr lang="en-US" altLang="ja-JP" sz="1050" dirty="0"/>
              <a:t>&lt;/</a:t>
            </a:r>
            <a:r>
              <a:rPr lang="en-US" altLang="ja-JP" sz="1050" dirty="0" err="1"/>
              <a:t>dc:publisher</a:t>
            </a:r>
            <a:r>
              <a:rPr lang="en-US" altLang="ja-JP" sz="1050" dirty="0"/>
              <a:t>&gt;</a:t>
            </a:r>
          </a:p>
          <a:p>
            <a:r>
              <a:rPr lang="en-US" altLang="ja-JP" sz="1050" dirty="0"/>
              <a:t>    &lt;</a:t>
            </a:r>
            <a:r>
              <a:rPr lang="en-US" altLang="ja-JP" sz="1050" dirty="0" err="1"/>
              <a:t>dc:language</a:t>
            </a:r>
            <a:r>
              <a:rPr lang="en-US" altLang="ja-JP" sz="1050" dirty="0"/>
              <a:t>&gt;</a:t>
            </a:r>
            <a:r>
              <a:rPr lang="en-US" altLang="ja-JP" sz="1050" dirty="0" err="1"/>
              <a:t>jpn</a:t>
            </a:r>
            <a:r>
              <a:rPr lang="en-US" altLang="ja-JP" sz="1050" dirty="0"/>
              <a:t>&lt;/</a:t>
            </a:r>
            <a:r>
              <a:rPr lang="en-US" altLang="ja-JP" sz="1050" dirty="0" err="1"/>
              <a:t>dc:language</a:t>
            </a:r>
            <a:r>
              <a:rPr lang="en-US" altLang="ja-JP" sz="1050" dirty="0"/>
              <a:t>&gt;</a:t>
            </a:r>
          </a:p>
          <a:p>
            <a:r>
              <a:rPr lang="en-US" altLang="ja-JP" sz="1050" dirty="0"/>
              <a:t>    &lt;</a:t>
            </a:r>
            <a:r>
              <a:rPr lang="en-US" altLang="ja-JP" sz="1050" dirty="0" err="1"/>
              <a:t>dc:date</a:t>
            </a:r>
            <a:r>
              <a:rPr lang="en-US" altLang="ja-JP" sz="1050" dirty="0"/>
              <a:t>&gt;2010&lt;/</a:t>
            </a:r>
            <a:r>
              <a:rPr lang="en-US" altLang="ja-JP" sz="1050" dirty="0" err="1"/>
              <a:t>dc:date</a:t>
            </a:r>
            <a:r>
              <a:rPr lang="en-US" altLang="ja-JP" sz="1050" dirty="0"/>
              <a:t>&gt;</a:t>
            </a:r>
          </a:p>
          <a:p>
            <a:r>
              <a:rPr lang="en-US" altLang="ja-JP" sz="1050" dirty="0"/>
              <a:t>    &lt;</a:t>
            </a:r>
            <a:r>
              <a:rPr lang="en-US" altLang="ja-JP" sz="1050" dirty="0" err="1"/>
              <a:t>foaf:topic</a:t>
            </a:r>
            <a:r>
              <a:rPr lang="en-US" altLang="ja-JP" sz="1050" dirty="0"/>
              <a:t> </a:t>
            </a:r>
            <a:r>
              <a:rPr lang="en-US" altLang="ja-JP" sz="1050" dirty="0" err="1"/>
              <a:t>rdf:resource</a:t>
            </a:r>
            <a:r>
              <a:rPr lang="en-US" altLang="ja-JP" sz="1050" dirty="0"/>
              <a:t>="http://</a:t>
            </a:r>
            <a:r>
              <a:rPr lang="en-US" altLang="ja-JP" sz="1050" dirty="0" err="1"/>
              <a:t>ci.nii.ac.jp</a:t>
            </a:r>
            <a:r>
              <a:rPr lang="en-US" altLang="ja-JP" sz="1050" dirty="0"/>
              <a:t>/books/</a:t>
            </a:r>
            <a:r>
              <a:rPr lang="en-US" altLang="ja-JP" sz="1050" dirty="0" err="1"/>
              <a:t>search?q</a:t>
            </a:r>
            <a:r>
              <a:rPr lang="en-US" altLang="ja-JP" sz="1050" dirty="0"/>
              <a:t>=</a:t>
            </a:r>
          </a:p>
          <a:p>
            <a:r>
              <a:rPr lang="en-US" altLang="ja-JP" sz="1050" dirty="0"/>
              <a:t>    </a:t>
            </a:r>
            <a:r>
              <a:rPr lang="ja-JP" altLang="en-US" sz="1050" dirty="0"/>
              <a:t>セマンティックウェブ</a:t>
            </a:r>
            <a:r>
              <a:rPr lang="en-US" altLang="ja-JP" sz="1050" dirty="0"/>
              <a:t>" </a:t>
            </a:r>
            <a:r>
              <a:rPr lang="en-US" altLang="ja-JP" sz="1050" dirty="0" err="1"/>
              <a:t>dc:title</a:t>
            </a:r>
            <a:r>
              <a:rPr lang="en-US" altLang="ja-JP" sz="1050" dirty="0"/>
              <a:t>="</a:t>
            </a:r>
            <a:r>
              <a:rPr lang="ja-JP" altLang="en-US" sz="1050" dirty="0"/>
              <a:t>セマンティックウェブ</a:t>
            </a:r>
            <a:r>
              <a:rPr lang="en-US" altLang="ja-JP" sz="1050" dirty="0"/>
              <a:t>"/&gt;</a:t>
            </a:r>
          </a:p>
          <a:p>
            <a:r>
              <a:rPr lang="en-US" altLang="ja-JP" sz="1050" dirty="0"/>
              <a:t>    &lt;</a:t>
            </a:r>
            <a:r>
              <a:rPr lang="en-US" altLang="ja-JP" sz="1050" dirty="0" err="1"/>
              <a:t>cinii:ncid</a:t>
            </a:r>
            <a:r>
              <a:rPr lang="en-US" altLang="ja-JP" sz="1050" dirty="0"/>
              <a:t>&gt;BB02488158&lt;/</a:t>
            </a:r>
            <a:r>
              <a:rPr lang="en-US" altLang="ja-JP" sz="1050" dirty="0" err="1"/>
              <a:t>cinii:ncid</a:t>
            </a:r>
            <a:r>
              <a:rPr lang="en-US" altLang="ja-JP" sz="1050" dirty="0"/>
              <a:t>&gt;</a:t>
            </a:r>
          </a:p>
          <a:p>
            <a:r>
              <a:rPr lang="en-US" altLang="ja-JP" sz="1050" dirty="0"/>
              <a:t>    &lt;</a:t>
            </a:r>
            <a:r>
              <a:rPr lang="en-US" altLang="ja-JP" sz="1050" dirty="0" err="1"/>
              <a:t>dcterms:hasPart</a:t>
            </a:r>
            <a:r>
              <a:rPr lang="en-US" altLang="ja-JP" sz="1050" dirty="0"/>
              <a:t> </a:t>
            </a:r>
            <a:r>
              <a:rPr lang="en-US" altLang="ja-JP" sz="1050" dirty="0" err="1"/>
              <a:t>rdf:resource</a:t>
            </a:r>
            <a:r>
              <a:rPr lang="en-US" altLang="ja-JP" sz="1050" dirty="0"/>
              <a:t>="urn:isbn:9784873114521"/&gt;</a:t>
            </a:r>
          </a:p>
          <a:p>
            <a:r>
              <a:rPr lang="en-US" altLang="ja-JP" sz="1050" dirty="0"/>
              <a:t>&lt;/</a:t>
            </a:r>
            <a:r>
              <a:rPr lang="en-US" altLang="ja-JP" sz="1050" dirty="0" err="1"/>
              <a:t>rdf:Description</a:t>
            </a:r>
            <a:r>
              <a:rPr lang="en-US" altLang="ja-JP" sz="1050" dirty="0"/>
              <a:t>&gt;</a:t>
            </a:r>
          </a:p>
          <a:p>
            <a:r>
              <a:rPr lang="en-US" altLang="ja-JP" sz="1050" dirty="0"/>
              <a:t>&lt;</a:t>
            </a:r>
            <a:r>
              <a:rPr lang="en-US" altLang="ja-JP" sz="1050" dirty="0" err="1"/>
              <a:t>rdf:Description</a:t>
            </a:r>
            <a:r>
              <a:rPr lang="en-US" altLang="ja-JP" sz="1050" dirty="0"/>
              <a:t> </a:t>
            </a:r>
            <a:r>
              <a:rPr lang="en-US" altLang="ja-JP" sz="1050" dirty="0" err="1"/>
              <a:t>rdf:about</a:t>
            </a:r>
            <a:r>
              <a:rPr lang="en-US" altLang="ja-JP" sz="1050" dirty="0"/>
              <a:t>="http://</a:t>
            </a:r>
            <a:r>
              <a:rPr lang="en-US" altLang="ja-JP" sz="1050" dirty="0" err="1"/>
              <a:t>ci.nii.ac.jp</a:t>
            </a:r>
            <a:r>
              <a:rPr lang="en-US" altLang="ja-JP" sz="1050" dirty="0"/>
              <a:t>/</a:t>
            </a:r>
            <a:r>
              <a:rPr lang="en-US" altLang="ja-JP" sz="1050" dirty="0" err="1"/>
              <a:t>ncid</a:t>
            </a:r>
            <a:r>
              <a:rPr lang="en-US" altLang="ja-JP" sz="1050" dirty="0"/>
              <a:t>/BB02488158#entity"&gt;</a:t>
            </a:r>
          </a:p>
          <a:p>
            <a:r>
              <a:rPr lang="en-US" altLang="ja-JP" sz="1050" dirty="0"/>
              <a:t>    &lt;</a:t>
            </a:r>
            <a:r>
              <a:rPr lang="en-US" altLang="ja-JP" sz="1050" dirty="0" err="1"/>
              <a:t>foaf:maker</a:t>
            </a:r>
            <a:r>
              <a:rPr lang="en-US" altLang="ja-JP" sz="1050" dirty="0"/>
              <a:t>&gt;</a:t>
            </a:r>
          </a:p>
          <a:p>
            <a:r>
              <a:rPr lang="en-US" altLang="ja-JP" sz="1050" dirty="0"/>
              <a:t>    &lt;</a:t>
            </a:r>
            <a:r>
              <a:rPr lang="en-US" altLang="ja-JP" sz="1050" dirty="0" err="1"/>
              <a:t>foaf:Person</a:t>
            </a:r>
            <a:r>
              <a:rPr lang="en-US" altLang="ja-JP" sz="1050" dirty="0"/>
              <a:t> </a:t>
            </a:r>
            <a:r>
              <a:rPr lang="en-US" altLang="ja-JP" sz="1050" dirty="0" err="1"/>
              <a:t>rdf:about</a:t>
            </a:r>
            <a:r>
              <a:rPr lang="en-US" altLang="ja-JP" sz="1050" dirty="0"/>
              <a:t>="http://</a:t>
            </a:r>
            <a:r>
              <a:rPr lang="en-US" altLang="ja-JP" sz="1050" dirty="0" err="1"/>
              <a:t>ci.nii.ac.jp</a:t>
            </a:r>
            <a:r>
              <a:rPr lang="en-US" altLang="ja-JP" sz="1050" dirty="0"/>
              <a:t>/author/DA15839119"&gt;</a:t>
            </a:r>
          </a:p>
          <a:p>
            <a:r>
              <a:rPr lang="en-US" altLang="ja-JP" sz="1050" dirty="0"/>
              <a:t>        &lt;</a:t>
            </a:r>
            <a:r>
              <a:rPr lang="en-US" altLang="ja-JP" sz="1050" dirty="0" err="1"/>
              <a:t>foaf:name</a:t>
            </a:r>
            <a:r>
              <a:rPr lang="en-US" altLang="ja-JP" sz="1050" dirty="0"/>
              <a:t>&gt;</a:t>
            </a:r>
            <a:r>
              <a:rPr lang="ja-JP" altLang="en-US" sz="1050" dirty="0"/>
              <a:t>大向</a:t>
            </a:r>
            <a:r>
              <a:rPr lang="en-US" altLang="ja-JP" sz="1050" dirty="0"/>
              <a:t>, </a:t>
            </a:r>
            <a:r>
              <a:rPr lang="ja-JP" altLang="en-US" sz="1050" dirty="0"/>
              <a:t>一輝</a:t>
            </a:r>
            <a:r>
              <a:rPr lang="en-US" altLang="ja-JP" sz="1050" dirty="0"/>
              <a:t>&lt;/</a:t>
            </a:r>
            <a:r>
              <a:rPr lang="en-US" altLang="ja-JP" sz="1050" dirty="0" err="1"/>
              <a:t>foaf:name</a:t>
            </a:r>
            <a:r>
              <a:rPr lang="en-US" altLang="ja-JP" sz="1050" dirty="0"/>
              <a:t>&gt;</a:t>
            </a:r>
          </a:p>
          <a:p>
            <a:r>
              <a:rPr lang="en-US" altLang="ja-JP" sz="1050" dirty="0"/>
              <a:t>        &lt;</a:t>
            </a:r>
            <a:r>
              <a:rPr lang="en-US" altLang="ja-JP" sz="1050" dirty="0" err="1"/>
              <a:t>foaf:name</a:t>
            </a:r>
            <a:r>
              <a:rPr lang="en-US" altLang="ja-JP" sz="1050" dirty="0"/>
              <a:t> </a:t>
            </a:r>
            <a:r>
              <a:rPr lang="en-US" altLang="ja-JP" sz="1050" dirty="0" err="1"/>
              <a:t>xml:lang</a:t>
            </a:r>
            <a:r>
              <a:rPr lang="en-US" altLang="ja-JP" sz="1050" dirty="0"/>
              <a:t>="</a:t>
            </a:r>
            <a:r>
              <a:rPr lang="en-US" altLang="ja-JP" sz="1050" dirty="0" err="1"/>
              <a:t>ja-hrkt</a:t>
            </a:r>
            <a:r>
              <a:rPr lang="en-US" altLang="ja-JP" sz="1050" dirty="0"/>
              <a:t>"&gt;</a:t>
            </a:r>
          </a:p>
          <a:p>
            <a:r>
              <a:rPr lang="en-US" altLang="ja-JP" sz="1050" dirty="0"/>
              <a:t>        </a:t>
            </a:r>
            <a:r>
              <a:rPr lang="ja-JP" altLang="en-US" sz="1050" dirty="0"/>
              <a:t>オオムカイ</a:t>
            </a:r>
            <a:r>
              <a:rPr lang="en-US" altLang="ja-JP" sz="1050" dirty="0"/>
              <a:t>, </a:t>
            </a:r>
            <a:r>
              <a:rPr lang="ja-JP" altLang="en-US" sz="1050" dirty="0"/>
              <a:t>イッキ</a:t>
            </a:r>
            <a:endParaRPr lang="en-US" altLang="ja-JP" sz="1050" dirty="0"/>
          </a:p>
          <a:p>
            <a:r>
              <a:rPr lang="en-US" altLang="ja-JP" sz="1050" dirty="0"/>
              <a:t>        &lt;/</a:t>
            </a:r>
            <a:r>
              <a:rPr lang="en-US" altLang="ja-JP" sz="1050" dirty="0" err="1"/>
              <a:t>foaf:name</a:t>
            </a:r>
            <a:r>
              <a:rPr lang="en-US" altLang="ja-JP" sz="1050" dirty="0"/>
              <a:t>&gt;</a:t>
            </a:r>
          </a:p>
          <a:p>
            <a:r>
              <a:rPr lang="en-US" altLang="ja-JP" sz="1050" dirty="0"/>
              <a:t>    &lt;/</a:t>
            </a:r>
            <a:r>
              <a:rPr lang="en-US" altLang="ja-JP" sz="1050" dirty="0" err="1"/>
              <a:t>foaf:Person</a:t>
            </a:r>
            <a:r>
              <a:rPr lang="en-US" altLang="ja-JP" sz="1050" dirty="0"/>
              <a:t>&gt;</a:t>
            </a:r>
          </a:p>
          <a:p>
            <a:r>
              <a:rPr lang="en-US" altLang="ja-JP" sz="1050" dirty="0"/>
              <a:t>    &lt;/</a:t>
            </a:r>
            <a:r>
              <a:rPr lang="en-US" altLang="ja-JP" sz="1050" dirty="0" err="1"/>
              <a:t>foaf:maker</a:t>
            </a:r>
            <a:r>
              <a:rPr lang="en-US" altLang="ja-JP" sz="1050" dirty="0"/>
              <a:t>&gt;</a:t>
            </a:r>
          </a:p>
          <a:p>
            <a:r>
              <a:rPr lang="en-US" altLang="ja-JP" sz="1050" dirty="0"/>
              <a:t>&lt;/</a:t>
            </a:r>
            <a:r>
              <a:rPr lang="en-US" altLang="ja-JP" sz="1050" dirty="0" err="1"/>
              <a:t>rdf:Description</a:t>
            </a:r>
            <a:r>
              <a:rPr lang="en-US" altLang="ja-JP" sz="1050" dirty="0"/>
              <a:t>&gt;</a:t>
            </a:r>
            <a:endParaRPr lang="ja-JP" altLang="en-US" sz="1050" dirty="0"/>
          </a:p>
          <a:p>
            <a:endParaRPr kumimoji="1" lang="ja-JP" altLang="en-US" sz="1050" dirty="0"/>
          </a:p>
        </p:txBody>
      </p:sp>
    </p:spTree>
    <p:extLst>
      <p:ext uri="{BB962C8B-B14F-4D97-AF65-F5344CB8AC3E}">
        <p14:creationId xmlns:p14="http://schemas.microsoft.com/office/powerpoint/2010/main" val="2434450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CiNii</a:t>
            </a:r>
            <a:r>
              <a:rPr kumimoji="1" lang="en-US" altLang="ja-JP" dirty="0"/>
              <a:t> Books</a:t>
            </a:r>
            <a:r>
              <a:rPr kumimoji="1" lang="ja-JP" altLang="en-US" dirty="0"/>
              <a:t>の書誌モデル</a:t>
            </a:r>
          </a:p>
        </p:txBody>
      </p:sp>
      <p:pic>
        <p:nvPicPr>
          <p:cNvPr id="4" name="図 3" descr="bib-cini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5" y="873168"/>
            <a:ext cx="6872588" cy="5712820"/>
          </a:xfrm>
          <a:prstGeom prst="rect">
            <a:avLst/>
          </a:prstGeom>
        </p:spPr>
      </p:pic>
    </p:spTree>
    <p:extLst>
      <p:ext uri="{BB962C8B-B14F-4D97-AF65-F5344CB8AC3E}">
        <p14:creationId xmlns:p14="http://schemas.microsoft.com/office/powerpoint/2010/main" val="2308177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国立国会図書館サーチの書誌モデル</a:t>
            </a:r>
          </a:p>
        </p:txBody>
      </p:sp>
      <p:pic>
        <p:nvPicPr>
          <p:cNvPr id="4" name="図 3" descr="bib-nd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967048"/>
            <a:ext cx="4968552" cy="5846328"/>
          </a:xfrm>
          <a:prstGeom prst="rect">
            <a:avLst/>
          </a:prstGeom>
        </p:spPr>
      </p:pic>
    </p:spTree>
    <p:extLst>
      <p:ext uri="{BB962C8B-B14F-4D97-AF65-F5344CB8AC3E}">
        <p14:creationId xmlns:p14="http://schemas.microsoft.com/office/powerpoint/2010/main" val="4082818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語彙の設計</a:t>
            </a:r>
          </a:p>
        </p:txBody>
      </p:sp>
      <p:sp>
        <p:nvSpPr>
          <p:cNvPr id="3" name="コンテンツ プレースホルダー 2"/>
          <p:cNvSpPr>
            <a:spLocks noGrp="1"/>
          </p:cNvSpPr>
          <p:nvPr>
            <p:ph idx="1"/>
          </p:nvPr>
        </p:nvSpPr>
        <p:spPr/>
        <p:txBody>
          <a:bodyPr/>
          <a:lstStyle/>
          <a:p>
            <a:r>
              <a:rPr lang="ja-JP" altLang="en-US" sz="2400" dirty="0"/>
              <a:t>設計の</a:t>
            </a:r>
            <a:r>
              <a:rPr kumimoji="1" lang="ja-JP" altLang="en-US" sz="2400" dirty="0"/>
              <a:t>原則：同じ意味を持つものには同じ</a:t>
            </a:r>
            <a:r>
              <a:rPr kumimoji="1" lang="en-US" altLang="ja-JP" sz="2400" dirty="0"/>
              <a:t>URI</a:t>
            </a:r>
            <a:r>
              <a:rPr kumimoji="1" lang="ja-JP" altLang="en-US" sz="2400" dirty="0"/>
              <a:t>を</a:t>
            </a:r>
            <a:endParaRPr kumimoji="1" lang="en-US" altLang="ja-JP" sz="2400" dirty="0"/>
          </a:p>
          <a:p>
            <a:r>
              <a:rPr kumimoji="1" lang="ja-JP" altLang="en-US" sz="2400" dirty="0"/>
              <a:t>既存語彙からの選択</a:t>
            </a:r>
            <a:endParaRPr kumimoji="1" lang="en-US" altLang="ja-JP" sz="2400" dirty="0"/>
          </a:p>
          <a:p>
            <a:pPr lvl="1"/>
            <a:r>
              <a:rPr kumimoji="1" lang="en-US" altLang="ja-JP" sz="2400" dirty="0"/>
              <a:t>Dublin Core</a:t>
            </a:r>
            <a:r>
              <a:rPr kumimoji="1" lang="ja-JP" altLang="en-US" sz="2400" dirty="0"/>
              <a:t>：</a:t>
            </a:r>
            <a:r>
              <a:rPr kumimoji="1" lang="en-US" altLang="ja-JP" sz="2400" dirty="0"/>
              <a:t>creator, date, description, title…</a:t>
            </a:r>
          </a:p>
          <a:p>
            <a:pPr lvl="1"/>
            <a:r>
              <a:rPr lang="en-US" altLang="ja-JP" sz="2400" dirty="0"/>
              <a:t>FOAF</a:t>
            </a:r>
            <a:r>
              <a:rPr lang="ja-JP" altLang="en-US" sz="2400" dirty="0"/>
              <a:t>：</a:t>
            </a:r>
            <a:r>
              <a:rPr lang="en-US" altLang="ja-JP" sz="2400" dirty="0"/>
              <a:t>knows, name…</a:t>
            </a:r>
          </a:p>
          <a:p>
            <a:pPr lvl="1"/>
            <a:r>
              <a:rPr lang="en-US" altLang="ja-JP" sz="2400" dirty="0" err="1"/>
              <a:t>Schema.org</a:t>
            </a:r>
            <a:endParaRPr lang="en-US" altLang="ja-JP" sz="2400" dirty="0"/>
          </a:p>
          <a:p>
            <a:pPr lvl="1"/>
            <a:r>
              <a:rPr lang="en-US" altLang="ja-JP" sz="2400" dirty="0"/>
              <a:t>MODS</a:t>
            </a:r>
          </a:p>
          <a:p>
            <a:pPr lvl="1"/>
            <a:r>
              <a:rPr lang="en-US" altLang="ja-JP" sz="2400" dirty="0"/>
              <a:t>PRISM</a:t>
            </a:r>
          </a:p>
          <a:p>
            <a:pPr lvl="1"/>
            <a:r>
              <a:rPr lang="en-US" altLang="ja-JP" sz="2400" dirty="0"/>
              <a:t>BIBO</a:t>
            </a:r>
          </a:p>
          <a:p>
            <a:pPr lvl="1"/>
            <a:r>
              <a:rPr kumimoji="1" lang="en-US" altLang="ja-JP" sz="2400" dirty="0"/>
              <a:t>BIBFRAME</a:t>
            </a:r>
          </a:p>
          <a:p>
            <a:r>
              <a:rPr lang="ja-JP" altLang="en-US" sz="2400" dirty="0"/>
              <a:t>独自語彙</a:t>
            </a:r>
            <a:endParaRPr lang="en-US" altLang="ja-JP" sz="2400" dirty="0"/>
          </a:p>
          <a:p>
            <a:pPr lvl="1"/>
            <a:r>
              <a:rPr lang="en-US" altLang="ja-JP" sz="2400" dirty="0"/>
              <a:t>DC-NDL / CiNii…</a:t>
            </a:r>
            <a:endParaRPr kumimoji="1" lang="ja-JP" altLang="en-US" sz="2400" dirty="0"/>
          </a:p>
        </p:txBody>
      </p:sp>
    </p:spTree>
    <p:extLst>
      <p:ext uri="{BB962C8B-B14F-4D97-AF65-F5344CB8AC3E}">
        <p14:creationId xmlns:p14="http://schemas.microsoft.com/office/powerpoint/2010/main" val="3525060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FRBR</a:t>
            </a:r>
            <a:r>
              <a:rPr kumimoji="1" lang="ja-JP" altLang="en-US" dirty="0"/>
              <a:t>・</a:t>
            </a:r>
            <a:r>
              <a:rPr kumimoji="1" lang="en-US" altLang="ja-JP" dirty="0"/>
              <a:t>RDA</a:t>
            </a:r>
            <a:r>
              <a:rPr kumimoji="1" lang="ja-JP" altLang="en-US" dirty="0"/>
              <a:t>・</a:t>
            </a:r>
            <a:r>
              <a:rPr kumimoji="1" lang="en-US" altLang="ja-JP" dirty="0"/>
              <a:t>BIBFRAME</a:t>
            </a:r>
            <a:endParaRPr kumimoji="1" lang="ja-JP" altLang="en-US" dirty="0"/>
          </a:p>
        </p:txBody>
      </p:sp>
      <p:sp>
        <p:nvSpPr>
          <p:cNvPr id="3" name="コンテンツ プレースホルダー 2"/>
          <p:cNvSpPr>
            <a:spLocks noGrp="1"/>
          </p:cNvSpPr>
          <p:nvPr>
            <p:ph idx="1"/>
          </p:nvPr>
        </p:nvSpPr>
        <p:spPr/>
        <p:txBody>
          <a:bodyPr/>
          <a:lstStyle/>
          <a:p>
            <a:r>
              <a:rPr lang="ja-JP" altLang="en-US" sz="2400" dirty="0"/>
              <a:t>典拠と書誌をシームレスに扱いたい</a:t>
            </a:r>
            <a:endParaRPr lang="en-US" altLang="ja-JP" sz="2400" dirty="0"/>
          </a:p>
          <a:p>
            <a:pPr lvl="1"/>
            <a:r>
              <a:rPr lang="ja-JP" altLang="en-US" sz="2400" dirty="0"/>
              <a:t>抽象概念と具体的な資料は本質的につながっているが</a:t>
            </a:r>
            <a:r>
              <a:rPr lang="en-US" altLang="ja-JP" sz="2400" dirty="0"/>
              <a:t>…</a:t>
            </a:r>
          </a:p>
          <a:p>
            <a:r>
              <a:rPr kumimoji="1" lang="ja-JP" altLang="en-US" sz="2400" dirty="0"/>
              <a:t>表形式・ツリー形式では表現しきれない</a:t>
            </a:r>
            <a:endParaRPr kumimoji="1" lang="en-US" altLang="ja-JP" sz="2400" dirty="0"/>
          </a:p>
          <a:p>
            <a:pPr lvl="1"/>
            <a:r>
              <a:rPr lang="ja-JP" altLang="en-US" sz="2400" dirty="0"/>
              <a:t>かつては処理することも困難</a:t>
            </a:r>
            <a:endParaRPr lang="en-US" altLang="ja-JP" sz="2400" dirty="0"/>
          </a:p>
          <a:p>
            <a:r>
              <a:rPr kumimoji="1" lang="ja-JP" altLang="en-US" sz="2400" dirty="0"/>
              <a:t>グラフ形式（ネットワーク形式）による記述とその処理</a:t>
            </a:r>
            <a:endParaRPr kumimoji="1" lang="en-US" altLang="ja-JP" sz="2400" dirty="0"/>
          </a:p>
          <a:p>
            <a:pPr lvl="1"/>
            <a:r>
              <a:rPr lang="en-US" altLang="ja-JP" sz="2400" dirty="0"/>
              <a:t>RDF</a:t>
            </a:r>
            <a:r>
              <a:rPr lang="ja-JP" altLang="en-US" sz="2400" dirty="0"/>
              <a:t>との親和性が高い</a:t>
            </a:r>
            <a:endParaRPr lang="en-US" altLang="ja-JP" sz="2400" dirty="0"/>
          </a:p>
          <a:p>
            <a:pPr lvl="1"/>
            <a:r>
              <a:rPr kumimoji="1" lang="en-US" altLang="ja-JP" sz="2400" dirty="0"/>
              <a:t>RDF</a:t>
            </a:r>
            <a:r>
              <a:rPr kumimoji="1" lang="ja-JP" altLang="en-US" sz="2400" dirty="0"/>
              <a:t>ストア（データベース）と問い合わせ言語</a:t>
            </a:r>
            <a:r>
              <a:rPr kumimoji="1" lang="en-US" altLang="ja-JP" sz="2400" dirty="0"/>
              <a:t>SPARQL</a:t>
            </a:r>
          </a:p>
        </p:txBody>
      </p:sp>
    </p:spTree>
    <p:extLst>
      <p:ext uri="{BB962C8B-B14F-4D97-AF65-F5344CB8AC3E}">
        <p14:creationId xmlns:p14="http://schemas.microsoft.com/office/powerpoint/2010/main" val="462531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17186-F3D4-5542-98DE-97FBE19BE822}"/>
              </a:ext>
            </a:extLst>
          </p:cNvPr>
          <p:cNvSpPr>
            <a:spLocks noGrp="1"/>
          </p:cNvSpPr>
          <p:nvPr>
            <p:ph type="title"/>
          </p:nvPr>
        </p:nvSpPr>
        <p:spPr/>
        <p:txBody>
          <a:bodyPr/>
          <a:lstStyle/>
          <a:p>
            <a:r>
              <a:rPr lang="ja-JP" altLang="en-US"/>
              <a:t>デジタル化</a:t>
            </a:r>
            <a:endParaRPr kumimoji="1" lang="ja-JP" altLang="en-US"/>
          </a:p>
        </p:txBody>
      </p:sp>
      <p:sp>
        <p:nvSpPr>
          <p:cNvPr id="3" name="コンテンツ プレースホルダー 2">
            <a:extLst>
              <a:ext uri="{FF2B5EF4-FFF2-40B4-BE49-F238E27FC236}">
                <a16:creationId xmlns:a16="http://schemas.microsoft.com/office/drawing/2014/main" id="{656FB657-68C0-D543-8062-84ACAC88D145}"/>
              </a:ext>
            </a:extLst>
          </p:cNvPr>
          <p:cNvSpPr>
            <a:spLocks noGrp="1"/>
          </p:cNvSpPr>
          <p:nvPr>
            <p:ph idx="1"/>
          </p:nvPr>
        </p:nvSpPr>
        <p:spPr/>
        <p:txBody>
          <a:bodyPr/>
          <a:lstStyle/>
          <a:p>
            <a:r>
              <a:rPr kumimoji="1" lang="ja-JP" altLang="en-US"/>
              <a:t>データ・情報・知識を</a:t>
            </a:r>
            <a:r>
              <a:rPr kumimoji="1" lang="en-US" altLang="ja-JP" dirty="0"/>
              <a:t>2</a:t>
            </a:r>
            <a:r>
              <a:rPr kumimoji="1" lang="ja-JP" altLang="en-US"/>
              <a:t>進数で表現する</a:t>
            </a:r>
            <a:endParaRPr kumimoji="1" lang="en-US" altLang="ja-JP" dirty="0"/>
          </a:p>
          <a:p>
            <a:pPr lvl="1"/>
            <a:r>
              <a:rPr lang="ja-JP" altLang="en-US"/>
              <a:t>コンピュータで扱える</a:t>
            </a:r>
            <a:endParaRPr lang="en-US" altLang="ja-JP" dirty="0"/>
          </a:p>
          <a:p>
            <a:pPr lvl="1"/>
            <a:r>
              <a:rPr kumimoji="1" lang="ja-JP" altLang="en-US"/>
              <a:t>ネットワークを通じて他のコンピュータにコピーできる</a:t>
            </a:r>
            <a:endParaRPr kumimoji="1" lang="en-US" altLang="ja-JP" dirty="0"/>
          </a:p>
          <a:p>
            <a:r>
              <a:rPr lang="en-US" altLang="ja-JP" dirty="0"/>
              <a:t>2</a:t>
            </a:r>
            <a:r>
              <a:rPr lang="ja-JP" altLang="en-US"/>
              <a:t>進数をデータ・情報・知識に復元する</a:t>
            </a:r>
            <a:endParaRPr lang="en-US" altLang="ja-JP" dirty="0"/>
          </a:p>
          <a:p>
            <a:pPr lvl="1"/>
            <a:r>
              <a:rPr kumimoji="1" lang="ja-JP" altLang="en-US"/>
              <a:t>常識</a:t>
            </a:r>
            <a:endParaRPr kumimoji="1" lang="en-US" altLang="ja-JP" dirty="0"/>
          </a:p>
          <a:p>
            <a:pPr lvl="1"/>
            <a:r>
              <a:rPr lang="ja-JP" altLang="en-US"/>
              <a:t>ルール</a:t>
            </a:r>
            <a:endParaRPr kumimoji="1" lang="ja-JP" altLang="en-US"/>
          </a:p>
        </p:txBody>
      </p:sp>
    </p:spTree>
    <p:extLst>
      <p:ext uri="{BB962C8B-B14F-4D97-AF65-F5344CB8AC3E}">
        <p14:creationId xmlns:p14="http://schemas.microsoft.com/office/powerpoint/2010/main" val="110067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FRBR</a:t>
            </a:r>
            <a:endParaRPr kumimoji="1" lang="ja-JP" altLang="en-US" dirty="0"/>
          </a:p>
        </p:txBody>
      </p:sp>
      <p:pic>
        <p:nvPicPr>
          <p:cNvPr id="5" name="図 4" descr="スクリーンショット 2014-08-23 18.0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484784"/>
            <a:ext cx="7035800" cy="4013200"/>
          </a:xfrm>
          <a:prstGeom prst="rect">
            <a:avLst/>
          </a:prstGeom>
        </p:spPr>
      </p:pic>
    </p:spTree>
    <p:extLst>
      <p:ext uri="{BB962C8B-B14F-4D97-AF65-F5344CB8AC3E}">
        <p14:creationId xmlns:p14="http://schemas.microsoft.com/office/powerpoint/2010/main" val="1064079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FRBR</a:t>
            </a:r>
            <a:endParaRPr kumimoji="1" lang="ja-JP" altLang="en-US" dirty="0"/>
          </a:p>
        </p:txBody>
      </p:sp>
      <p:pic>
        <p:nvPicPr>
          <p:cNvPr id="3" name="図 2" descr="スクリーンショット 2014-08-23 17.59.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764704"/>
            <a:ext cx="5616624" cy="5960818"/>
          </a:xfrm>
          <a:prstGeom prst="rect">
            <a:avLst/>
          </a:prstGeom>
        </p:spPr>
      </p:pic>
    </p:spTree>
    <p:extLst>
      <p:ext uri="{BB962C8B-B14F-4D97-AF65-F5344CB8AC3E}">
        <p14:creationId xmlns:p14="http://schemas.microsoft.com/office/powerpoint/2010/main" val="1362934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FRBR</a:t>
            </a:r>
            <a:endParaRPr kumimoji="1" lang="ja-JP" altLang="en-US" dirty="0"/>
          </a:p>
        </p:txBody>
      </p:sp>
      <p:pic>
        <p:nvPicPr>
          <p:cNvPr id="4" name="図 3" descr="スクリーンショット 2014-08-23 17.59.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4624"/>
            <a:ext cx="4896544" cy="6811763"/>
          </a:xfrm>
          <a:prstGeom prst="rect">
            <a:avLst/>
          </a:prstGeom>
        </p:spPr>
      </p:pic>
    </p:spTree>
    <p:extLst>
      <p:ext uri="{BB962C8B-B14F-4D97-AF65-F5344CB8AC3E}">
        <p14:creationId xmlns:p14="http://schemas.microsoft.com/office/powerpoint/2010/main" val="3923276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BIBFRAME</a:t>
            </a:r>
            <a:endParaRPr kumimoji="1" lang="ja-JP" altLang="en-US" dirty="0"/>
          </a:p>
        </p:txBody>
      </p:sp>
      <p:pic>
        <p:nvPicPr>
          <p:cNvPr id="3" name="図 2" descr="511notes-bibstructs_html_m60bfeb4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764704"/>
            <a:ext cx="5328592" cy="6049836"/>
          </a:xfrm>
          <a:prstGeom prst="rect">
            <a:avLst/>
          </a:prstGeom>
        </p:spPr>
      </p:pic>
    </p:spTree>
    <p:extLst>
      <p:ext uri="{BB962C8B-B14F-4D97-AF65-F5344CB8AC3E}">
        <p14:creationId xmlns:p14="http://schemas.microsoft.com/office/powerpoint/2010/main" val="1713767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つながる図書館データ</a:t>
            </a:r>
          </a:p>
        </p:txBody>
      </p:sp>
      <p:pic>
        <p:nvPicPr>
          <p:cNvPr id="4" name="図 3" descr="スクリーンショット 2013-10-16 1.28.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124744"/>
            <a:ext cx="2375436" cy="2160240"/>
          </a:xfrm>
          <a:prstGeom prst="rect">
            <a:avLst/>
          </a:prstGeom>
          <a:ln>
            <a:noFill/>
          </a:ln>
          <a:effectLst>
            <a:outerShdw blurRad="292100" dist="139700" dir="2700000" algn="tl" rotWithShape="0">
              <a:srgbClr val="333333">
                <a:alpha val="65000"/>
              </a:srgbClr>
            </a:outerShdw>
          </a:effectLst>
        </p:spPr>
      </p:pic>
      <p:pic>
        <p:nvPicPr>
          <p:cNvPr id="5" name="図 4" descr="スクリーンショット 2013-10-16 1.29.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980728"/>
            <a:ext cx="2016224" cy="2648112"/>
          </a:xfrm>
          <a:prstGeom prst="rect">
            <a:avLst/>
          </a:prstGeom>
          <a:ln>
            <a:noFill/>
          </a:ln>
          <a:effectLst>
            <a:outerShdw blurRad="292100" dist="139700" dir="2700000" algn="tl" rotWithShape="0">
              <a:srgbClr val="333333">
                <a:alpha val="65000"/>
              </a:srgbClr>
            </a:outerShdw>
          </a:effectLst>
        </p:spPr>
      </p:pic>
      <p:sp>
        <p:nvSpPr>
          <p:cNvPr id="6" name="Line 17"/>
          <p:cNvSpPr>
            <a:spLocks noChangeShapeType="1"/>
          </p:cNvSpPr>
          <p:nvPr/>
        </p:nvSpPr>
        <p:spPr bwMode="auto">
          <a:xfrm rot="10800000">
            <a:off x="3059832" y="2276872"/>
            <a:ext cx="1512168" cy="0"/>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pic>
        <p:nvPicPr>
          <p:cNvPr id="7" name="図 6" descr="スクリーンショット 2013-10-16 1.30.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4437112"/>
            <a:ext cx="2436548" cy="2204864"/>
          </a:xfrm>
          <a:prstGeom prst="rect">
            <a:avLst/>
          </a:prstGeom>
          <a:ln>
            <a:noFill/>
          </a:ln>
          <a:effectLst>
            <a:outerShdw blurRad="292100" dist="139700" dir="2700000" algn="tl" rotWithShape="0">
              <a:srgbClr val="333333">
                <a:alpha val="65000"/>
              </a:srgbClr>
            </a:outerShdw>
          </a:effectLst>
        </p:spPr>
      </p:pic>
      <p:pic>
        <p:nvPicPr>
          <p:cNvPr id="8" name="図 7" descr="スクリーンショット 2013-10-16 1.39.1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6180" y="4437112"/>
            <a:ext cx="2742284" cy="2209180"/>
          </a:xfrm>
          <a:prstGeom prst="rect">
            <a:avLst/>
          </a:prstGeom>
          <a:ln>
            <a:noFill/>
          </a:ln>
          <a:effectLst>
            <a:outerShdw blurRad="292100" dist="139700" dir="2700000" algn="tl" rotWithShape="0">
              <a:srgbClr val="333333">
                <a:alpha val="65000"/>
              </a:srgbClr>
            </a:outerShdw>
          </a:effectLst>
        </p:spPr>
      </p:pic>
      <p:sp>
        <p:nvSpPr>
          <p:cNvPr id="9" name="テキスト ボックス 8"/>
          <p:cNvSpPr txBox="1"/>
          <p:nvPr/>
        </p:nvSpPr>
        <p:spPr>
          <a:xfrm>
            <a:off x="1907704" y="2636912"/>
            <a:ext cx="2339102" cy="461665"/>
          </a:xfrm>
          <a:prstGeom prst="rect">
            <a:avLst/>
          </a:prstGeom>
          <a:noFill/>
        </p:spPr>
        <p:txBody>
          <a:bodyPr wrap="none" rtlCol="0">
            <a:spAutoFit/>
          </a:bodyPr>
          <a:lstStyle/>
          <a:p>
            <a:r>
              <a:rPr kumimoji="1" lang="ja-JP" altLang="en-US" dirty="0"/>
              <a:t>国立国会図書館</a:t>
            </a:r>
          </a:p>
        </p:txBody>
      </p:sp>
      <p:sp>
        <p:nvSpPr>
          <p:cNvPr id="10" name="テキスト ボックス 9"/>
          <p:cNvSpPr txBox="1"/>
          <p:nvPr/>
        </p:nvSpPr>
        <p:spPr>
          <a:xfrm>
            <a:off x="5436096" y="2852936"/>
            <a:ext cx="2941831" cy="461665"/>
          </a:xfrm>
          <a:prstGeom prst="rect">
            <a:avLst/>
          </a:prstGeom>
          <a:noFill/>
        </p:spPr>
        <p:txBody>
          <a:bodyPr wrap="none" rtlCol="0">
            <a:spAutoFit/>
          </a:bodyPr>
          <a:lstStyle/>
          <a:p>
            <a:r>
              <a:rPr kumimoji="1" lang="ja-JP" altLang="en-US" dirty="0"/>
              <a:t>アメリカ議会図書館</a:t>
            </a:r>
          </a:p>
        </p:txBody>
      </p:sp>
      <p:sp>
        <p:nvSpPr>
          <p:cNvPr id="11" name="Line 17"/>
          <p:cNvSpPr>
            <a:spLocks noChangeShapeType="1"/>
          </p:cNvSpPr>
          <p:nvPr/>
        </p:nvSpPr>
        <p:spPr bwMode="auto">
          <a:xfrm rot="10800000">
            <a:off x="1763688" y="3501008"/>
            <a:ext cx="1224136" cy="792088"/>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2" name="テキスト ボックス 11"/>
          <p:cNvSpPr txBox="1"/>
          <p:nvPr/>
        </p:nvSpPr>
        <p:spPr>
          <a:xfrm>
            <a:off x="395536" y="5991671"/>
            <a:ext cx="2749971" cy="461665"/>
          </a:xfrm>
          <a:prstGeom prst="rect">
            <a:avLst/>
          </a:prstGeom>
          <a:noFill/>
        </p:spPr>
        <p:txBody>
          <a:bodyPr wrap="none" rtlCol="0">
            <a:spAutoFit/>
          </a:bodyPr>
          <a:lstStyle/>
          <a:p>
            <a:r>
              <a:rPr kumimoji="1" lang="en-US" altLang="ja-JP" dirty="0"/>
              <a:t>Wikipedia</a:t>
            </a:r>
            <a:r>
              <a:rPr kumimoji="1" lang="ja-JP" altLang="en-US" dirty="0"/>
              <a:t>日本語版</a:t>
            </a:r>
          </a:p>
        </p:txBody>
      </p:sp>
      <p:sp>
        <p:nvSpPr>
          <p:cNvPr id="13" name="Line 17"/>
          <p:cNvSpPr>
            <a:spLocks noChangeShapeType="1"/>
          </p:cNvSpPr>
          <p:nvPr/>
        </p:nvSpPr>
        <p:spPr bwMode="auto">
          <a:xfrm rot="10800000">
            <a:off x="4499992" y="5661248"/>
            <a:ext cx="1296144" cy="0"/>
          </a:xfrm>
          <a:prstGeom prst="line">
            <a:avLst/>
          </a:prstGeom>
          <a:noFill/>
          <a:ln w="38100" cap="flat">
            <a:solidFill>
              <a:srgbClr val="DD2067"/>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4" name="テキスト ボックス 13"/>
          <p:cNvSpPr txBox="1"/>
          <p:nvPr/>
        </p:nvSpPr>
        <p:spPr>
          <a:xfrm>
            <a:off x="6234261" y="5949280"/>
            <a:ext cx="2442195" cy="461665"/>
          </a:xfrm>
          <a:prstGeom prst="rect">
            <a:avLst/>
          </a:prstGeom>
          <a:noFill/>
        </p:spPr>
        <p:txBody>
          <a:bodyPr wrap="none" rtlCol="0">
            <a:spAutoFit/>
          </a:bodyPr>
          <a:lstStyle/>
          <a:p>
            <a:r>
              <a:rPr kumimoji="1" lang="en-US" altLang="ja-JP" dirty="0"/>
              <a:t>Wikipedia</a:t>
            </a:r>
            <a:r>
              <a:rPr kumimoji="1" lang="ja-JP" altLang="en-US" dirty="0"/>
              <a:t>英語版</a:t>
            </a:r>
          </a:p>
        </p:txBody>
      </p:sp>
      <p:sp>
        <p:nvSpPr>
          <p:cNvPr id="15" name="Line 17"/>
          <p:cNvSpPr>
            <a:spLocks noChangeShapeType="1"/>
          </p:cNvSpPr>
          <p:nvPr/>
        </p:nvSpPr>
        <p:spPr bwMode="auto">
          <a:xfrm rot="10800000" flipV="1">
            <a:off x="7020272" y="1484784"/>
            <a:ext cx="1584176" cy="864096"/>
          </a:xfrm>
          <a:prstGeom prst="line">
            <a:avLst/>
          </a:prstGeom>
          <a:noFill/>
          <a:ln w="38100" cap="flat">
            <a:solidFill>
              <a:srgbClr val="DD2067"/>
            </a:solidFill>
            <a:prstDash val="sysDash"/>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
        <p:nvSpPr>
          <p:cNvPr id="16" name="Line 17"/>
          <p:cNvSpPr>
            <a:spLocks noChangeShapeType="1"/>
          </p:cNvSpPr>
          <p:nvPr/>
        </p:nvSpPr>
        <p:spPr bwMode="auto">
          <a:xfrm rot="10800000">
            <a:off x="251520" y="5517232"/>
            <a:ext cx="1296144" cy="0"/>
          </a:xfrm>
          <a:prstGeom prst="line">
            <a:avLst/>
          </a:prstGeom>
          <a:noFill/>
          <a:ln w="38100" cap="flat">
            <a:solidFill>
              <a:srgbClr val="DD2067"/>
            </a:solidFill>
            <a:prstDash val="sysDash"/>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ja-JP" altLang="en-US"/>
          </a:p>
        </p:txBody>
      </p:sp>
    </p:spTree>
    <p:extLst>
      <p:ext uri="{BB962C8B-B14F-4D97-AF65-F5344CB8AC3E}">
        <p14:creationId xmlns:p14="http://schemas.microsoft.com/office/powerpoint/2010/main" val="34303615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つながる図書館データ</a:t>
            </a:r>
          </a:p>
        </p:txBody>
      </p:sp>
      <p:sp>
        <p:nvSpPr>
          <p:cNvPr id="3" name="コンテンツ プレースホルダー 2"/>
          <p:cNvSpPr>
            <a:spLocks noGrp="1"/>
          </p:cNvSpPr>
          <p:nvPr>
            <p:ph idx="1"/>
          </p:nvPr>
        </p:nvSpPr>
        <p:spPr/>
        <p:txBody>
          <a:bodyPr/>
          <a:lstStyle/>
          <a:p>
            <a:r>
              <a:rPr kumimoji="1" lang="en-US" altLang="ja-JP" sz="2400" dirty="0"/>
              <a:t>VIAF</a:t>
            </a:r>
          </a:p>
          <a:p>
            <a:pPr lvl="1"/>
            <a:r>
              <a:rPr lang="ja-JP" altLang="en-US" sz="2400" dirty="0"/>
              <a:t>バーチャル国際典拠ファイル</a:t>
            </a:r>
            <a:endParaRPr lang="en-US" altLang="ja-JP" sz="2400" dirty="0"/>
          </a:p>
          <a:p>
            <a:pPr lvl="1"/>
            <a:r>
              <a:rPr lang="ja-JP" altLang="en-US" sz="2400" dirty="0"/>
              <a:t>著者データの共有</a:t>
            </a:r>
            <a:endParaRPr lang="en-US" altLang="ja-JP" sz="2400" dirty="0"/>
          </a:p>
          <a:p>
            <a:pPr lvl="1"/>
            <a:r>
              <a:rPr lang="ja-JP" altLang="en-US" sz="2400" dirty="0"/>
              <a:t>世界中の図書館で同じ作者に同じ名前（識別子）を与える</a:t>
            </a:r>
            <a:endParaRPr lang="en-US" altLang="ja-JP" sz="2400" dirty="0"/>
          </a:p>
          <a:p>
            <a:pPr lvl="2"/>
            <a:r>
              <a:rPr lang="ja-JP" altLang="en-US" sz="2400" dirty="0"/>
              <a:t>各国語版のあらゆる著作を集められる可能性</a:t>
            </a:r>
            <a:endParaRPr lang="en-US" altLang="ja-JP" sz="2400" dirty="0"/>
          </a:p>
          <a:p>
            <a:r>
              <a:rPr lang="en-US" altLang="ja-JP" sz="2400" dirty="0"/>
              <a:t>ISSN</a:t>
            </a:r>
            <a:r>
              <a:rPr lang="ja-JP" altLang="en-US" sz="2400" dirty="0"/>
              <a:t>センター</a:t>
            </a:r>
            <a:endParaRPr lang="en-US" altLang="ja-JP" sz="2400" dirty="0"/>
          </a:p>
          <a:p>
            <a:pPr lvl="1"/>
            <a:r>
              <a:rPr lang="ja-JP" altLang="en-US" sz="2400" dirty="0"/>
              <a:t>研究・教育に不可欠な雑誌の識別子</a:t>
            </a:r>
            <a:endParaRPr lang="en-US" altLang="ja-JP" sz="2400" dirty="0"/>
          </a:p>
          <a:p>
            <a:pPr lvl="1"/>
            <a:r>
              <a:rPr lang="ja-JP" altLang="en-US" sz="2400" dirty="0"/>
              <a:t>紙と電子をつなぐ</a:t>
            </a:r>
            <a:endParaRPr lang="en-US" altLang="ja-JP" sz="2400" dirty="0"/>
          </a:p>
        </p:txBody>
      </p:sp>
      <p:pic>
        <p:nvPicPr>
          <p:cNvPr id="4" name="図 3" descr="スクリーンショット 2013-10-07 0.00.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772" y="3771621"/>
            <a:ext cx="3381782" cy="3119702"/>
          </a:xfrm>
          <a:prstGeom prst="rect">
            <a:avLst/>
          </a:prstGeom>
        </p:spPr>
      </p:pic>
    </p:spTree>
    <p:extLst>
      <p:ext uri="{BB962C8B-B14F-4D97-AF65-F5344CB8AC3E}">
        <p14:creationId xmlns:p14="http://schemas.microsoft.com/office/powerpoint/2010/main" val="2513793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LOD</a:t>
            </a:r>
            <a:r>
              <a:rPr kumimoji="1" lang="ja-JP" altLang="en-US" dirty="0"/>
              <a:t>をつくる</a:t>
            </a:r>
          </a:p>
        </p:txBody>
      </p:sp>
      <p:sp>
        <p:nvSpPr>
          <p:cNvPr id="3" name="コンテンツ プレースホルダー 2"/>
          <p:cNvSpPr>
            <a:spLocks noGrp="1"/>
          </p:cNvSpPr>
          <p:nvPr>
            <p:ph idx="1"/>
          </p:nvPr>
        </p:nvSpPr>
        <p:spPr/>
        <p:txBody>
          <a:bodyPr/>
          <a:lstStyle/>
          <a:p>
            <a:r>
              <a:rPr lang="en-US" altLang="ja-JP" sz="2200" dirty="0"/>
              <a:t>LODAC</a:t>
            </a:r>
            <a:r>
              <a:rPr lang="ja-JP" altLang="en-US" sz="2200" dirty="0"/>
              <a:t>（</a:t>
            </a:r>
            <a:r>
              <a:rPr lang="en-US" altLang="ja-JP" sz="2200" dirty="0">
                <a:solidFill>
                  <a:srgbClr val="FF0000"/>
                </a:solidFill>
              </a:rPr>
              <a:t>L</a:t>
            </a:r>
            <a:r>
              <a:rPr lang="en-US" altLang="ja-JP" sz="2200" dirty="0"/>
              <a:t>inked </a:t>
            </a:r>
            <a:r>
              <a:rPr lang="en-US" altLang="ja-JP" sz="2200" dirty="0">
                <a:solidFill>
                  <a:srgbClr val="FF0000"/>
                </a:solidFill>
              </a:rPr>
              <a:t>O</a:t>
            </a:r>
            <a:r>
              <a:rPr lang="en-US" altLang="ja-JP" sz="2200" dirty="0"/>
              <a:t>pen </a:t>
            </a:r>
            <a:r>
              <a:rPr lang="en-US" altLang="ja-JP" sz="2200" dirty="0">
                <a:solidFill>
                  <a:srgbClr val="FF0000"/>
                </a:solidFill>
              </a:rPr>
              <a:t>D</a:t>
            </a:r>
            <a:r>
              <a:rPr lang="en-US" altLang="ja-JP" sz="2200" dirty="0"/>
              <a:t>ata for </a:t>
            </a:r>
            <a:r>
              <a:rPr lang="en-US" altLang="ja-JP" sz="2200" dirty="0" err="1">
                <a:solidFill>
                  <a:srgbClr val="FF0000"/>
                </a:solidFill>
              </a:rPr>
              <a:t>AC</a:t>
            </a:r>
            <a:r>
              <a:rPr lang="en-US" altLang="ja-JP" sz="2200" dirty="0" err="1"/>
              <a:t>ademia</a:t>
            </a:r>
            <a:r>
              <a:rPr lang="ja-JP" altLang="en-US" sz="2200" dirty="0"/>
              <a:t>）</a:t>
            </a:r>
            <a:endParaRPr lang="en-US" altLang="ja-JP" sz="2200" dirty="0"/>
          </a:p>
          <a:p>
            <a:r>
              <a:rPr lang="ja-JP" altLang="en-US" sz="2200" dirty="0"/>
              <a:t>国内の学術情報・公共情報を</a:t>
            </a:r>
            <a:r>
              <a:rPr lang="en-US" altLang="ja-JP" sz="2200" dirty="0"/>
              <a:t>LOD</a:t>
            </a:r>
            <a:r>
              <a:rPr lang="ja-JP" altLang="en-US" sz="2200" dirty="0"/>
              <a:t>で公開し、共有を促進</a:t>
            </a:r>
          </a:p>
          <a:p>
            <a:pPr lvl="1"/>
            <a:r>
              <a:rPr lang="ja-JP" altLang="en-US" sz="2200" dirty="0"/>
              <a:t>分野を超えて広く情報を共有するための情報流通基盤の構築</a:t>
            </a:r>
          </a:p>
          <a:p>
            <a:r>
              <a:rPr lang="ja-JP" altLang="en-US" sz="2200" dirty="0"/>
              <a:t>複数の情報源・分野にまたがる情報を共有するためのモデル構築</a:t>
            </a:r>
          </a:p>
          <a:p>
            <a:pPr lvl="1"/>
            <a:r>
              <a:rPr lang="ja-JP" altLang="en-US" sz="2200" dirty="0"/>
              <a:t>データ構造・スキーマの違い</a:t>
            </a:r>
          </a:p>
          <a:p>
            <a:pPr lvl="1"/>
            <a:r>
              <a:rPr lang="ja-JP" altLang="en-US" sz="2200" dirty="0"/>
              <a:t>情報の同一性</a:t>
            </a:r>
            <a:endParaRPr lang="en-US" altLang="ja-JP" sz="2200" dirty="0"/>
          </a:p>
          <a:p>
            <a:r>
              <a:rPr lang="ja-JP" altLang="en-US" sz="2200" dirty="0"/>
              <a:t>現在の活動</a:t>
            </a:r>
            <a:endParaRPr lang="en-US" altLang="ja-JP" sz="2200" dirty="0"/>
          </a:p>
          <a:p>
            <a:pPr lvl="1"/>
            <a:r>
              <a:rPr lang="en-US" altLang="ja-JP" sz="2200" dirty="0"/>
              <a:t>Museum</a:t>
            </a:r>
            <a:r>
              <a:rPr lang="ja-JP" altLang="en-US" sz="2200" dirty="0"/>
              <a:t>：美術館・博物館情報（人文科学）</a:t>
            </a:r>
            <a:endParaRPr lang="en-US" altLang="ja-JP" sz="2200" dirty="0"/>
          </a:p>
          <a:p>
            <a:pPr lvl="1"/>
            <a:r>
              <a:rPr lang="en-US" altLang="ja-JP" sz="2200" dirty="0"/>
              <a:t>Location</a:t>
            </a:r>
            <a:r>
              <a:rPr lang="ja-JP" altLang="en-US" sz="2200" dirty="0"/>
              <a:t>：地図・地名情報（公共・公的情報）</a:t>
            </a:r>
            <a:endParaRPr lang="en-US" altLang="ja-JP" sz="2200" dirty="0"/>
          </a:p>
          <a:p>
            <a:pPr lvl="1"/>
            <a:r>
              <a:rPr lang="en-US" altLang="ja-JP" sz="2200" dirty="0"/>
              <a:t>Species</a:t>
            </a:r>
            <a:r>
              <a:rPr lang="ja-JP" altLang="en-US" sz="2200" dirty="0"/>
              <a:t>：生物情報（自然科学）</a:t>
            </a:r>
            <a:endParaRPr lang="en-US" altLang="ja-JP" sz="2200" dirty="0"/>
          </a:p>
          <a:p>
            <a:pPr lvl="1"/>
            <a:r>
              <a:rPr lang="en-US" altLang="ja-JP" sz="2200" dirty="0" err="1"/>
              <a:t>DBpedia</a:t>
            </a:r>
            <a:r>
              <a:rPr lang="en-US" altLang="ja-JP" sz="2200" dirty="0"/>
              <a:t> Japanese</a:t>
            </a:r>
            <a:r>
              <a:rPr lang="ja-JP" altLang="en-US" sz="2200" dirty="0"/>
              <a:t>の提供</a:t>
            </a:r>
          </a:p>
        </p:txBody>
      </p:sp>
      <p:sp>
        <p:nvSpPr>
          <p:cNvPr id="5" name="角丸四角形 4"/>
          <p:cNvSpPr/>
          <p:nvPr/>
        </p:nvSpPr>
        <p:spPr>
          <a:xfrm>
            <a:off x="5292080" y="5661248"/>
            <a:ext cx="3456384"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accent1">
                    <a:lumMod val="25000"/>
                  </a:schemeClr>
                </a:solidFill>
              </a:rPr>
              <a:t>http://</a:t>
            </a:r>
            <a:r>
              <a:rPr kumimoji="1" lang="en-US" altLang="ja-JP" sz="3600" dirty="0" err="1">
                <a:solidFill>
                  <a:schemeClr val="accent1">
                    <a:lumMod val="25000"/>
                  </a:schemeClr>
                </a:solidFill>
              </a:rPr>
              <a:t>lod.ac</a:t>
            </a:r>
            <a:endParaRPr kumimoji="1" lang="ja-JP" altLang="en-US" sz="3600" dirty="0">
              <a:solidFill>
                <a:schemeClr val="accent1">
                  <a:lumMod val="25000"/>
                </a:schemeClr>
              </a:solidFill>
            </a:endParaRPr>
          </a:p>
        </p:txBody>
      </p:sp>
    </p:spTree>
    <p:extLst>
      <p:ext uri="{BB962C8B-B14F-4D97-AF65-F5344CB8AC3E}">
        <p14:creationId xmlns:p14="http://schemas.microsoft.com/office/powerpoint/2010/main" val="1116869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LODAC Museum</a:t>
            </a:r>
            <a:endParaRPr kumimoji="1" lang="ja-JP" altLang="en-US" dirty="0"/>
          </a:p>
        </p:txBody>
      </p:sp>
      <p:sp>
        <p:nvSpPr>
          <p:cNvPr id="3" name="コンテンツ プレースホルダー 2"/>
          <p:cNvSpPr>
            <a:spLocks noGrp="1"/>
          </p:cNvSpPr>
          <p:nvPr>
            <p:ph idx="1"/>
          </p:nvPr>
        </p:nvSpPr>
        <p:spPr/>
        <p:txBody>
          <a:bodyPr/>
          <a:lstStyle/>
          <a:p>
            <a:r>
              <a:rPr lang="ja-JP" altLang="en-US" sz="2200" dirty="0"/>
              <a:t>美術館・博物館情報の統合と共有</a:t>
            </a:r>
            <a:endParaRPr lang="en-US" altLang="ja-JP" sz="2200" dirty="0"/>
          </a:p>
          <a:p>
            <a:pPr lvl="1"/>
            <a:r>
              <a:rPr lang="ja-JP" altLang="en-US" sz="2200" dirty="0"/>
              <a:t>日本国内に</a:t>
            </a:r>
            <a:r>
              <a:rPr lang="en-US" altLang="ja-JP" sz="2200" dirty="0"/>
              <a:t>6000</a:t>
            </a:r>
            <a:r>
              <a:rPr lang="ja-JP" altLang="en-US" sz="2200" dirty="0"/>
              <a:t>館以上</a:t>
            </a:r>
            <a:endParaRPr lang="en-US" altLang="ja-JP" sz="2200" dirty="0"/>
          </a:p>
          <a:p>
            <a:pPr lvl="1"/>
            <a:r>
              <a:rPr lang="ja-JP" altLang="en-US" sz="2200" dirty="0"/>
              <a:t>資料情報は個別管理</a:t>
            </a:r>
            <a:endParaRPr lang="en-US" altLang="ja-JP" sz="2200" dirty="0"/>
          </a:p>
          <a:p>
            <a:pPr lvl="2"/>
            <a:r>
              <a:rPr lang="ja-JP" altLang="en-US" sz="2200" dirty="0"/>
              <a:t>網羅的な検索・調査ができない</a:t>
            </a:r>
            <a:endParaRPr lang="en-US" altLang="ja-JP" sz="2200" dirty="0"/>
          </a:p>
          <a:p>
            <a:pPr lvl="2"/>
            <a:r>
              <a:rPr lang="ja-JP" altLang="en-US" sz="2200" dirty="0"/>
              <a:t>資料間の関連が不明</a:t>
            </a:r>
          </a:p>
          <a:p>
            <a:pPr lvl="1"/>
            <a:r>
              <a:rPr lang="ja-JP" altLang="en-US" sz="2200" dirty="0"/>
              <a:t>集中管理は可能か？</a:t>
            </a:r>
          </a:p>
          <a:p>
            <a:pPr lvl="2"/>
            <a:r>
              <a:rPr lang="ja-JP" altLang="en-US" sz="2200" dirty="0"/>
              <a:t>決められた枠内のメタデータでは資料情報記述に対応できない</a:t>
            </a:r>
            <a:endParaRPr lang="en-US" altLang="ja-JP" sz="2200" dirty="0"/>
          </a:p>
          <a:p>
            <a:pPr lvl="3"/>
            <a:r>
              <a:rPr lang="ja-JP" altLang="en-US" sz="2200" dirty="0"/>
              <a:t>情報が欠落する可能性</a:t>
            </a:r>
            <a:endParaRPr lang="en-US" altLang="ja-JP" sz="2200" dirty="0"/>
          </a:p>
          <a:p>
            <a:pPr lvl="3"/>
            <a:r>
              <a:rPr lang="ja-JP" altLang="en-US" sz="2200" dirty="0"/>
              <a:t>細かすぎると使われない</a:t>
            </a:r>
          </a:p>
          <a:p>
            <a:pPr lvl="2"/>
            <a:r>
              <a:rPr lang="ja-JP" altLang="en-US" sz="2200" dirty="0"/>
              <a:t>そもそもどのような属性項目があるのか不明</a:t>
            </a:r>
          </a:p>
          <a:p>
            <a:pPr lvl="1"/>
            <a:endParaRPr lang="ja-JP" altLang="en-US" sz="2200" dirty="0"/>
          </a:p>
        </p:txBody>
      </p:sp>
      <p:sp>
        <p:nvSpPr>
          <p:cNvPr id="4" name="スライド番号プレースホルダー 2"/>
          <p:cNvSpPr>
            <a:spLocks noGrp="1"/>
          </p:cNvSpPr>
          <p:nvPr>
            <p:ph type="sldNum" sz="quarter" idx="12"/>
          </p:nvPr>
        </p:nvSpPr>
        <p:spPr>
          <a:xfrm>
            <a:off x="8610600" y="6553200"/>
            <a:ext cx="533400" cy="304800"/>
          </a:xfrm>
        </p:spPr>
        <p:txBody>
          <a:bodyPr/>
          <a:lstStyle/>
          <a:p>
            <a:fld id="{1AD93096-5B34-4342-9326-69289CEAE4C2}" type="slidenum">
              <a:rPr lang="en-US" altLang="ja-JP" smtClean="0"/>
              <a:pPr/>
              <a:t>67</a:t>
            </a:fld>
            <a:endParaRPr lang="en-US" altLang="en-US" dirty="0"/>
          </a:p>
        </p:txBody>
      </p:sp>
    </p:spTree>
    <p:extLst>
      <p:ext uri="{BB962C8B-B14F-4D97-AF65-F5344CB8AC3E}">
        <p14:creationId xmlns:p14="http://schemas.microsoft.com/office/powerpoint/2010/main" val="28562467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LODAC Museum</a:t>
            </a:r>
            <a:r>
              <a:rPr kumimoji="1" lang="ja-JP" altLang="en-US" dirty="0"/>
              <a:t>の情報源</a:t>
            </a:r>
          </a:p>
        </p:txBody>
      </p:sp>
      <p:sp>
        <p:nvSpPr>
          <p:cNvPr id="3" name="コンテンツ プレースホルダー 2"/>
          <p:cNvSpPr>
            <a:spLocks noGrp="1"/>
          </p:cNvSpPr>
          <p:nvPr>
            <p:ph idx="1"/>
          </p:nvPr>
        </p:nvSpPr>
        <p:spPr/>
        <p:txBody>
          <a:bodyPr/>
          <a:lstStyle/>
          <a:p>
            <a:r>
              <a:rPr lang="ja-JP" altLang="en-US" sz="2400" dirty="0"/>
              <a:t>美術館・博物館情報の統合と共有</a:t>
            </a:r>
          </a:p>
          <a:p>
            <a:pPr lvl="1"/>
            <a:r>
              <a:rPr lang="ja-JP" altLang="en-US" sz="2400" dirty="0"/>
              <a:t>提供</a:t>
            </a:r>
            <a:endParaRPr lang="en-US" altLang="ja-JP" sz="2400" dirty="0"/>
          </a:p>
          <a:p>
            <a:pPr lvl="2"/>
            <a:r>
              <a:rPr lang="ja-JP" altLang="en-US" sz="2400" dirty="0"/>
              <a:t>日本美術シソーラス</a:t>
            </a:r>
            <a:r>
              <a:rPr lang="en-US" altLang="ja-JP" sz="2400" dirty="0"/>
              <a:t> [</a:t>
            </a:r>
            <a:r>
              <a:rPr lang="ja-JP" altLang="en-US" sz="2400" dirty="0"/>
              <a:t>福田</a:t>
            </a:r>
            <a:r>
              <a:rPr lang="en-US" altLang="ja-JP" sz="2400" dirty="0"/>
              <a:t>97]</a:t>
            </a:r>
          </a:p>
          <a:p>
            <a:pPr lvl="1"/>
            <a:r>
              <a:rPr lang="ja-JP" altLang="en-US" sz="2400" dirty="0"/>
              <a:t>機械的に取得</a:t>
            </a:r>
            <a:endParaRPr lang="en-US" altLang="ja-JP" sz="2400" dirty="0"/>
          </a:p>
          <a:p>
            <a:pPr lvl="2"/>
            <a:r>
              <a:rPr lang="ja-JP" altLang="en-US" sz="2400" dirty="0"/>
              <a:t>収蔵品資料（</a:t>
            </a:r>
            <a:r>
              <a:rPr lang="en-US" altLang="ja-JP" sz="2400" dirty="0"/>
              <a:t>15</a:t>
            </a:r>
            <a:r>
              <a:rPr lang="ja-JP" altLang="en-US" sz="2400" dirty="0"/>
              <a:t>館</a:t>
            </a:r>
            <a:r>
              <a:rPr lang="en-US" altLang="ja-JP" sz="2400" dirty="0"/>
              <a:t>→100</a:t>
            </a:r>
            <a:r>
              <a:rPr lang="ja-JP" altLang="en-US" sz="2400" dirty="0"/>
              <a:t>館へ）</a:t>
            </a:r>
          </a:p>
          <a:p>
            <a:pPr lvl="2"/>
            <a:r>
              <a:rPr lang="ja-JP" altLang="en-US" sz="2400" dirty="0"/>
              <a:t>国指定文化財データベース</a:t>
            </a:r>
          </a:p>
          <a:p>
            <a:pPr lvl="2"/>
            <a:r>
              <a:rPr lang="ja-JP" altLang="en-US" sz="2400" dirty="0"/>
              <a:t>文化遺産オンライン</a:t>
            </a:r>
            <a:endParaRPr lang="en-US" altLang="ja-JP" sz="2400" dirty="0"/>
          </a:p>
          <a:p>
            <a:pPr lvl="1"/>
            <a:r>
              <a:rPr lang="en-US" altLang="ja-JP" sz="2400" dirty="0"/>
              <a:t>API</a:t>
            </a:r>
            <a:r>
              <a:rPr lang="ja-JP" altLang="en-US" sz="2400" dirty="0"/>
              <a:t>経由</a:t>
            </a:r>
          </a:p>
          <a:p>
            <a:pPr lvl="2"/>
            <a:r>
              <a:rPr lang="ja-JP" altLang="en-US" sz="2400" dirty="0"/>
              <a:t>日本語版</a:t>
            </a:r>
            <a:r>
              <a:rPr lang="en-US" altLang="ja-JP" sz="2400" dirty="0" err="1"/>
              <a:t>DBpedia</a:t>
            </a:r>
            <a:r>
              <a:rPr lang="en-US" altLang="ja-JP" sz="2400" dirty="0"/>
              <a:t> Lite</a:t>
            </a:r>
          </a:p>
          <a:p>
            <a:pPr lvl="1"/>
            <a:r>
              <a:rPr lang="ja-JP" altLang="en-US" sz="2400" dirty="0"/>
              <a:t>約</a:t>
            </a:r>
            <a:r>
              <a:rPr lang="en-US" altLang="ja-JP" sz="2400" dirty="0"/>
              <a:t>100,000</a:t>
            </a:r>
            <a:r>
              <a:rPr lang="ja-JP" altLang="en-US" sz="2400" dirty="0"/>
              <a:t>項目＋</a:t>
            </a:r>
            <a:r>
              <a:rPr lang="en-US" altLang="ja-JP" sz="2400" dirty="0" err="1"/>
              <a:t>DBpedia</a:t>
            </a:r>
            <a:endParaRPr lang="en-US" altLang="ja-JP" sz="2400" dirty="0"/>
          </a:p>
        </p:txBody>
      </p:sp>
      <p:sp>
        <p:nvSpPr>
          <p:cNvPr id="4" name="スライド番号プレースホルダー 2"/>
          <p:cNvSpPr>
            <a:spLocks noGrp="1"/>
          </p:cNvSpPr>
          <p:nvPr>
            <p:ph type="sldNum" sz="quarter" idx="12"/>
          </p:nvPr>
        </p:nvSpPr>
        <p:spPr>
          <a:xfrm>
            <a:off x="8610600" y="6553200"/>
            <a:ext cx="533400" cy="304800"/>
          </a:xfrm>
        </p:spPr>
        <p:txBody>
          <a:bodyPr/>
          <a:lstStyle/>
          <a:p>
            <a:fld id="{1AD93096-5B34-4342-9326-69289CEAE4C2}" type="slidenum">
              <a:rPr lang="en-US" altLang="ja-JP" smtClean="0"/>
              <a:pPr/>
              <a:t>68</a:t>
            </a:fld>
            <a:endParaRPr lang="en-US" altLang="en-US" dirty="0"/>
          </a:p>
        </p:txBody>
      </p:sp>
      <p:graphicFrame>
        <p:nvGraphicFramePr>
          <p:cNvPr id="5" name="表 4"/>
          <p:cNvGraphicFramePr>
            <a:graphicFrameLocks noGrp="1"/>
          </p:cNvGraphicFramePr>
          <p:nvPr/>
        </p:nvGraphicFramePr>
        <p:xfrm>
          <a:off x="5940152" y="1988840"/>
          <a:ext cx="2743200" cy="4292603"/>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tblGrid>
              <a:tr h="4424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i="0" u="none" strike="noStrike" dirty="0">
                          <a:solidFill>
                            <a:srgbClr val="000000"/>
                          </a:solidFill>
                          <a:effectLst/>
                          <a:latin typeface="ヒラギノ明朝 Pro W3"/>
                        </a:rPr>
                        <a:t>美術館・博物館</a:t>
                      </a:r>
                      <a:endParaRPr lang="ja-JP" altLang="ja-JP" sz="1800" b="0" i="0" u="none" strike="noStrike" dirty="0">
                        <a:solidFill>
                          <a:srgbClr val="000000"/>
                        </a:solidFill>
                        <a:effectLst/>
                        <a:latin typeface="Times New Roman"/>
                      </a:endParaRPr>
                    </a:p>
                  </a:txBody>
                  <a:tcPr/>
                </a:tc>
                <a:extLst>
                  <a:ext uri="{0D108BD9-81ED-4DB2-BD59-A6C34878D82A}">
                    <a16:rowId xmlns:a16="http://schemas.microsoft.com/office/drawing/2014/main" val="10000"/>
                  </a:ext>
                </a:extLst>
              </a:tr>
              <a:tr h="257211">
                <a:tc>
                  <a:txBody>
                    <a:bodyPr/>
                    <a:lstStyle/>
                    <a:p>
                      <a:pPr algn="l" fontAlgn="ctr"/>
                      <a:r>
                        <a:rPr lang="ja-JP" sz="1200" b="0" i="0" u="none" strike="noStrike" dirty="0">
                          <a:solidFill>
                            <a:srgbClr val="000000"/>
                          </a:solidFill>
                          <a:effectLst/>
                          <a:latin typeface="Times New Roman"/>
                        </a:rPr>
                        <a:t>(1)  </a:t>
                      </a:r>
                      <a:r>
                        <a:rPr lang="ja-JP" sz="1200" b="0" i="0" u="none" strike="noStrike" dirty="0">
                          <a:solidFill>
                            <a:srgbClr val="000000"/>
                          </a:solidFill>
                          <a:effectLst/>
                          <a:latin typeface="ヒラギノ明朝 Pro W3"/>
                        </a:rPr>
                        <a:t>東京国立近代美術館</a:t>
                      </a:r>
                      <a:endParaRPr lang="ja-JP" sz="1200" b="0" i="0" u="none" strike="noStrike" dirty="0">
                        <a:solidFill>
                          <a:srgbClr val="000000"/>
                        </a:solidFill>
                        <a:effectLst/>
                        <a:latin typeface="Times New Roman"/>
                      </a:endParaRPr>
                    </a:p>
                  </a:txBody>
                  <a:tcPr marL="6366" marR="6366" marT="6366" marB="0" anchor="ctr"/>
                </a:tc>
                <a:extLst>
                  <a:ext uri="{0D108BD9-81ED-4DB2-BD59-A6C34878D82A}">
                    <a16:rowId xmlns:a16="http://schemas.microsoft.com/office/drawing/2014/main" val="10001"/>
                  </a:ext>
                </a:extLst>
              </a:tr>
              <a:tr h="256324">
                <a:tc>
                  <a:txBody>
                    <a:bodyPr/>
                    <a:lstStyle/>
                    <a:p>
                      <a:pPr algn="l" fontAlgn="ctr"/>
                      <a:r>
                        <a:rPr lang="ja-JP" sz="1200" b="0" i="0" u="none" strike="noStrike" dirty="0">
                          <a:solidFill>
                            <a:srgbClr val="000000"/>
                          </a:solidFill>
                          <a:effectLst/>
                          <a:latin typeface="Times New Roman"/>
                        </a:rPr>
                        <a:t>(2)  </a:t>
                      </a:r>
                      <a:r>
                        <a:rPr lang="ja-JP" sz="1200" b="0" i="0" u="none" strike="noStrike" dirty="0">
                          <a:solidFill>
                            <a:srgbClr val="000000"/>
                          </a:solidFill>
                          <a:effectLst/>
                          <a:latin typeface="ヒラギノ明朝 Pro W3"/>
                        </a:rPr>
                        <a:t>国立西洋美術館</a:t>
                      </a:r>
                      <a:endParaRPr lang="ja-JP" sz="1200" b="0" i="0" u="none" strike="noStrike" dirty="0">
                        <a:solidFill>
                          <a:srgbClr val="000000"/>
                        </a:solidFill>
                        <a:effectLst/>
                        <a:latin typeface="Times New Roman"/>
                      </a:endParaRPr>
                    </a:p>
                  </a:txBody>
                  <a:tcPr marL="6366" marR="6366" marT="6366" marB="0" anchor="ctr"/>
                </a:tc>
                <a:extLst>
                  <a:ext uri="{0D108BD9-81ED-4DB2-BD59-A6C34878D82A}">
                    <a16:rowId xmlns:a16="http://schemas.microsoft.com/office/drawing/2014/main" val="10002"/>
                  </a:ext>
                </a:extLst>
              </a:tr>
              <a:tr h="257211">
                <a:tc>
                  <a:txBody>
                    <a:bodyPr/>
                    <a:lstStyle/>
                    <a:p>
                      <a:pPr algn="l" fontAlgn="ctr"/>
                      <a:r>
                        <a:rPr lang="ja-JP" sz="1200" b="0" i="0" u="none" strike="noStrike" dirty="0">
                          <a:solidFill>
                            <a:srgbClr val="000000"/>
                          </a:solidFill>
                          <a:effectLst/>
                          <a:latin typeface="Times New Roman"/>
                        </a:rPr>
                        <a:t>(3)  </a:t>
                      </a:r>
                      <a:r>
                        <a:rPr lang="ja-JP" sz="1200" b="0" i="0" u="none" strike="noStrike" dirty="0">
                          <a:solidFill>
                            <a:srgbClr val="000000"/>
                          </a:solidFill>
                          <a:effectLst/>
                          <a:latin typeface="ヒラギノ明朝 Pro W3"/>
                        </a:rPr>
                        <a:t>京都国立近代美術館</a:t>
                      </a:r>
                      <a:endParaRPr lang="ja-JP" sz="1200" b="0" i="0" u="none" strike="noStrike" dirty="0">
                        <a:solidFill>
                          <a:srgbClr val="000000"/>
                        </a:solidFill>
                        <a:effectLst/>
                        <a:latin typeface="Times New Roman"/>
                      </a:endParaRPr>
                    </a:p>
                  </a:txBody>
                  <a:tcPr marL="6366" marR="6366" marT="6366" marB="0" anchor="ctr"/>
                </a:tc>
                <a:extLst>
                  <a:ext uri="{0D108BD9-81ED-4DB2-BD59-A6C34878D82A}">
                    <a16:rowId xmlns:a16="http://schemas.microsoft.com/office/drawing/2014/main" val="10003"/>
                  </a:ext>
                </a:extLst>
              </a:tr>
              <a:tr h="256324">
                <a:tc>
                  <a:txBody>
                    <a:bodyPr/>
                    <a:lstStyle/>
                    <a:p>
                      <a:pPr algn="l" fontAlgn="ctr"/>
                      <a:r>
                        <a:rPr lang="ja-JP" sz="1200" b="0" i="0" u="none" strike="noStrike">
                          <a:solidFill>
                            <a:srgbClr val="000000"/>
                          </a:solidFill>
                          <a:effectLst/>
                          <a:latin typeface="Times New Roman"/>
                        </a:rPr>
                        <a:t>(4)  </a:t>
                      </a:r>
                      <a:r>
                        <a:rPr lang="ja-JP" sz="1200" b="0" i="0" u="none" strike="noStrike">
                          <a:solidFill>
                            <a:srgbClr val="000000"/>
                          </a:solidFill>
                          <a:effectLst/>
                          <a:latin typeface="ヒラギノ明朝 Pro W3"/>
                        </a:rPr>
                        <a:t>国立国際美術館</a:t>
                      </a:r>
                      <a:endParaRPr lang="ja-JP" sz="1200" b="0" i="0" u="none" strike="noStrike">
                        <a:solidFill>
                          <a:srgbClr val="000000"/>
                        </a:solidFill>
                        <a:effectLst/>
                        <a:latin typeface="Times New Roman"/>
                      </a:endParaRPr>
                    </a:p>
                  </a:txBody>
                  <a:tcPr marL="6366" marR="6366" marT="6366" marB="0" anchor="ctr"/>
                </a:tc>
                <a:extLst>
                  <a:ext uri="{0D108BD9-81ED-4DB2-BD59-A6C34878D82A}">
                    <a16:rowId xmlns:a16="http://schemas.microsoft.com/office/drawing/2014/main" val="10004"/>
                  </a:ext>
                </a:extLst>
              </a:tr>
              <a:tr h="256324">
                <a:tc>
                  <a:txBody>
                    <a:bodyPr/>
                    <a:lstStyle/>
                    <a:p>
                      <a:pPr algn="l" fontAlgn="ctr"/>
                      <a:r>
                        <a:rPr lang="ja-JP" sz="1200" b="0" i="0" u="none" strike="noStrike">
                          <a:solidFill>
                            <a:srgbClr val="000000"/>
                          </a:solidFill>
                          <a:effectLst/>
                          <a:latin typeface="Times New Roman"/>
                        </a:rPr>
                        <a:t>(5)  </a:t>
                      </a:r>
                      <a:r>
                        <a:rPr lang="ja-JP" sz="1200" b="0" i="0" u="none" strike="noStrike">
                          <a:solidFill>
                            <a:srgbClr val="000000"/>
                          </a:solidFill>
                          <a:effectLst/>
                          <a:latin typeface="ヒラギノ明朝 Pro W3"/>
                        </a:rPr>
                        <a:t>京都国立博物館</a:t>
                      </a:r>
                      <a:endParaRPr lang="ja-JP" sz="1200" b="0" i="0" u="none" strike="noStrike">
                        <a:solidFill>
                          <a:srgbClr val="000000"/>
                        </a:solidFill>
                        <a:effectLst/>
                        <a:latin typeface="Times New Roman"/>
                      </a:endParaRPr>
                    </a:p>
                  </a:txBody>
                  <a:tcPr marL="6366" marR="6366" marT="6366" marB="0" anchor="ctr"/>
                </a:tc>
                <a:extLst>
                  <a:ext uri="{0D108BD9-81ED-4DB2-BD59-A6C34878D82A}">
                    <a16:rowId xmlns:a16="http://schemas.microsoft.com/office/drawing/2014/main" val="10005"/>
                  </a:ext>
                </a:extLst>
              </a:tr>
              <a:tr h="256324">
                <a:tc>
                  <a:txBody>
                    <a:bodyPr/>
                    <a:lstStyle/>
                    <a:p>
                      <a:pPr algn="l" fontAlgn="ctr"/>
                      <a:r>
                        <a:rPr lang="ja-JP" sz="1200" b="0" i="0" u="none" strike="noStrike">
                          <a:solidFill>
                            <a:srgbClr val="000000"/>
                          </a:solidFill>
                          <a:effectLst/>
                          <a:latin typeface="Times New Roman"/>
                        </a:rPr>
                        <a:t>(6)  </a:t>
                      </a:r>
                      <a:r>
                        <a:rPr lang="ja-JP" sz="1200" b="0" i="0" u="none" strike="noStrike">
                          <a:solidFill>
                            <a:srgbClr val="000000"/>
                          </a:solidFill>
                          <a:effectLst/>
                          <a:latin typeface="ヒラギノ明朝 Pro W3"/>
                        </a:rPr>
                        <a:t>奈良国立博物館</a:t>
                      </a:r>
                      <a:endParaRPr lang="ja-JP" sz="1200" b="0" i="0" u="none" strike="noStrike">
                        <a:solidFill>
                          <a:srgbClr val="000000"/>
                        </a:solidFill>
                        <a:effectLst/>
                        <a:latin typeface="Times New Roman"/>
                      </a:endParaRPr>
                    </a:p>
                  </a:txBody>
                  <a:tcPr marL="6366" marR="6366" marT="6366" marB="0" anchor="ctr"/>
                </a:tc>
                <a:extLst>
                  <a:ext uri="{0D108BD9-81ED-4DB2-BD59-A6C34878D82A}">
                    <a16:rowId xmlns:a16="http://schemas.microsoft.com/office/drawing/2014/main" val="10006"/>
                  </a:ext>
                </a:extLst>
              </a:tr>
              <a:tr h="256324">
                <a:tc>
                  <a:txBody>
                    <a:bodyPr/>
                    <a:lstStyle/>
                    <a:p>
                      <a:pPr algn="l" fontAlgn="ctr"/>
                      <a:r>
                        <a:rPr lang="ja-JP" sz="1200" b="0" i="0" u="none" strike="noStrike">
                          <a:solidFill>
                            <a:srgbClr val="000000"/>
                          </a:solidFill>
                          <a:effectLst/>
                          <a:latin typeface="Times New Roman"/>
                        </a:rPr>
                        <a:t>(7)  </a:t>
                      </a:r>
                      <a:r>
                        <a:rPr lang="ja-JP" sz="1200" b="0" i="0" u="none" strike="noStrike">
                          <a:solidFill>
                            <a:srgbClr val="000000"/>
                          </a:solidFill>
                          <a:effectLst/>
                          <a:latin typeface="ヒラギノ明朝 Pro W3"/>
                        </a:rPr>
                        <a:t>福島県立美術館</a:t>
                      </a:r>
                      <a:endParaRPr lang="ja-JP" sz="1200" b="0" i="0" u="none" strike="noStrike">
                        <a:solidFill>
                          <a:srgbClr val="000000"/>
                        </a:solidFill>
                        <a:effectLst/>
                        <a:latin typeface="Times New Roman"/>
                      </a:endParaRPr>
                    </a:p>
                  </a:txBody>
                  <a:tcPr marL="6366" marR="6366" marT="6366" marB="0" anchor="ctr"/>
                </a:tc>
                <a:extLst>
                  <a:ext uri="{0D108BD9-81ED-4DB2-BD59-A6C34878D82A}">
                    <a16:rowId xmlns:a16="http://schemas.microsoft.com/office/drawing/2014/main" val="10007"/>
                  </a:ext>
                </a:extLst>
              </a:tr>
              <a:tr h="256324">
                <a:tc>
                  <a:txBody>
                    <a:bodyPr/>
                    <a:lstStyle/>
                    <a:p>
                      <a:pPr algn="l" fontAlgn="ctr"/>
                      <a:r>
                        <a:rPr lang="ja-JP" sz="1200" b="0" i="0" u="none" strike="noStrike">
                          <a:solidFill>
                            <a:srgbClr val="000000"/>
                          </a:solidFill>
                          <a:effectLst/>
                          <a:latin typeface="Times New Roman"/>
                        </a:rPr>
                        <a:t>(8)  </a:t>
                      </a:r>
                      <a:r>
                        <a:rPr lang="ja-JP" sz="1200" b="0" i="0" u="none" strike="noStrike">
                          <a:solidFill>
                            <a:srgbClr val="000000"/>
                          </a:solidFill>
                          <a:effectLst/>
                          <a:latin typeface="ヒラギノ明朝 Pro W3"/>
                        </a:rPr>
                        <a:t>栃木県立美術館</a:t>
                      </a:r>
                      <a:endParaRPr lang="ja-JP" sz="1200" b="0" i="0" u="none" strike="noStrike">
                        <a:solidFill>
                          <a:srgbClr val="000000"/>
                        </a:solidFill>
                        <a:effectLst/>
                        <a:latin typeface="Times New Roman"/>
                      </a:endParaRPr>
                    </a:p>
                  </a:txBody>
                  <a:tcPr marL="6366" marR="6366" marT="6366" marB="0" anchor="ctr"/>
                </a:tc>
                <a:extLst>
                  <a:ext uri="{0D108BD9-81ED-4DB2-BD59-A6C34878D82A}">
                    <a16:rowId xmlns:a16="http://schemas.microsoft.com/office/drawing/2014/main" val="10008"/>
                  </a:ext>
                </a:extLst>
              </a:tr>
              <a:tr h="257211">
                <a:tc>
                  <a:txBody>
                    <a:bodyPr/>
                    <a:lstStyle/>
                    <a:p>
                      <a:pPr algn="l" fontAlgn="ctr"/>
                      <a:r>
                        <a:rPr lang="ja-JP" sz="1200" b="0" i="0" u="none" strike="noStrike">
                          <a:solidFill>
                            <a:srgbClr val="000000"/>
                          </a:solidFill>
                          <a:effectLst/>
                          <a:latin typeface="Times New Roman"/>
                        </a:rPr>
                        <a:t>(9)  </a:t>
                      </a:r>
                      <a:r>
                        <a:rPr lang="ja-JP" sz="1200" b="0" i="0" u="none" strike="noStrike">
                          <a:solidFill>
                            <a:srgbClr val="000000"/>
                          </a:solidFill>
                          <a:effectLst/>
                          <a:latin typeface="ヒラギノ明朝 Pro W3"/>
                        </a:rPr>
                        <a:t>秋田県立近代美術館</a:t>
                      </a:r>
                      <a:endParaRPr lang="ja-JP" sz="1200" b="0" i="0" u="none" strike="noStrike">
                        <a:solidFill>
                          <a:srgbClr val="000000"/>
                        </a:solidFill>
                        <a:effectLst/>
                        <a:latin typeface="Times New Roman"/>
                      </a:endParaRPr>
                    </a:p>
                  </a:txBody>
                  <a:tcPr marL="6366" marR="6366" marT="6366" marB="0" anchor="ctr"/>
                </a:tc>
                <a:extLst>
                  <a:ext uri="{0D108BD9-81ED-4DB2-BD59-A6C34878D82A}">
                    <a16:rowId xmlns:a16="http://schemas.microsoft.com/office/drawing/2014/main" val="10009"/>
                  </a:ext>
                </a:extLst>
              </a:tr>
              <a:tr h="256324">
                <a:tc>
                  <a:txBody>
                    <a:bodyPr/>
                    <a:lstStyle/>
                    <a:p>
                      <a:pPr algn="l" fontAlgn="ctr"/>
                      <a:r>
                        <a:rPr lang="ja-JP" sz="1200" b="0" i="0" u="none" strike="noStrike" dirty="0">
                          <a:solidFill>
                            <a:srgbClr val="000000"/>
                          </a:solidFill>
                          <a:effectLst/>
                          <a:latin typeface="Times New Roman"/>
                        </a:rPr>
                        <a:t>(10) </a:t>
                      </a:r>
                      <a:r>
                        <a:rPr lang="ja-JP" sz="1200" b="0" i="0" u="none" strike="noStrike" dirty="0">
                          <a:solidFill>
                            <a:srgbClr val="000000"/>
                          </a:solidFill>
                          <a:effectLst/>
                          <a:latin typeface="ヒラギノ明朝 Pro W3"/>
                        </a:rPr>
                        <a:t>岩手県立美術館</a:t>
                      </a:r>
                      <a:endParaRPr lang="ja-JP" sz="1200" b="0" i="0" u="none" strike="noStrike" dirty="0">
                        <a:solidFill>
                          <a:srgbClr val="000000"/>
                        </a:solidFill>
                        <a:effectLst/>
                        <a:latin typeface="Times New Roman"/>
                      </a:endParaRPr>
                    </a:p>
                  </a:txBody>
                  <a:tcPr marL="6366" marR="6366" marT="6366" marB="0" anchor="ctr"/>
                </a:tc>
                <a:extLst>
                  <a:ext uri="{0D108BD9-81ED-4DB2-BD59-A6C34878D82A}">
                    <a16:rowId xmlns:a16="http://schemas.microsoft.com/office/drawing/2014/main" val="10010"/>
                  </a:ext>
                </a:extLst>
              </a:tr>
              <a:tr h="257211">
                <a:tc>
                  <a:txBody>
                    <a:bodyPr/>
                    <a:lstStyle/>
                    <a:p>
                      <a:pPr algn="l" fontAlgn="ctr"/>
                      <a:r>
                        <a:rPr lang="ja-JP" sz="1200" b="0" i="0" u="none" strike="noStrike" dirty="0">
                          <a:solidFill>
                            <a:srgbClr val="000000"/>
                          </a:solidFill>
                          <a:effectLst/>
                          <a:latin typeface="Times New Roman"/>
                        </a:rPr>
                        <a:t>(11) </a:t>
                      </a:r>
                      <a:r>
                        <a:rPr lang="ja-JP" sz="1200" b="0" i="0" u="none" strike="noStrike" dirty="0">
                          <a:solidFill>
                            <a:srgbClr val="000000"/>
                          </a:solidFill>
                          <a:effectLst/>
                          <a:latin typeface="ヒラギノ明朝 Pro W3"/>
                        </a:rPr>
                        <a:t>徳島県立近代美術館</a:t>
                      </a:r>
                      <a:endParaRPr lang="ja-JP" sz="1200" b="0" i="0" u="none" strike="noStrike" dirty="0">
                        <a:solidFill>
                          <a:srgbClr val="000000"/>
                        </a:solidFill>
                        <a:effectLst/>
                        <a:latin typeface="Times New Roman"/>
                      </a:endParaRPr>
                    </a:p>
                  </a:txBody>
                  <a:tcPr marL="6366" marR="6366" marT="6366" marB="0" anchor="ctr"/>
                </a:tc>
                <a:extLst>
                  <a:ext uri="{0D108BD9-81ED-4DB2-BD59-A6C34878D82A}">
                    <a16:rowId xmlns:a16="http://schemas.microsoft.com/office/drawing/2014/main" val="10011"/>
                  </a:ext>
                </a:extLst>
              </a:tr>
              <a:tr h="256324">
                <a:tc>
                  <a:txBody>
                    <a:bodyPr/>
                    <a:lstStyle/>
                    <a:p>
                      <a:pPr algn="l" fontAlgn="ctr"/>
                      <a:r>
                        <a:rPr lang="ja-JP" sz="1200" b="0" i="0" u="none" strike="noStrike" dirty="0">
                          <a:solidFill>
                            <a:srgbClr val="000000"/>
                          </a:solidFill>
                          <a:effectLst/>
                          <a:latin typeface="Times New Roman"/>
                        </a:rPr>
                        <a:t>(12) </a:t>
                      </a:r>
                      <a:r>
                        <a:rPr lang="ja-JP" sz="1200" b="0" i="0" u="none" strike="noStrike" dirty="0">
                          <a:solidFill>
                            <a:srgbClr val="000000"/>
                          </a:solidFill>
                          <a:effectLst/>
                          <a:latin typeface="ヒラギノ明朝 Pro W3"/>
                        </a:rPr>
                        <a:t>山梨県立美術館</a:t>
                      </a:r>
                      <a:endParaRPr lang="ja-JP" sz="1200" b="0" i="0" u="none" strike="noStrike" dirty="0">
                        <a:solidFill>
                          <a:srgbClr val="000000"/>
                        </a:solidFill>
                        <a:effectLst/>
                        <a:latin typeface="Times New Roman"/>
                      </a:endParaRPr>
                    </a:p>
                  </a:txBody>
                  <a:tcPr marL="6366" marR="6366" marT="6366" marB="0" anchor="ctr"/>
                </a:tc>
                <a:extLst>
                  <a:ext uri="{0D108BD9-81ED-4DB2-BD59-A6C34878D82A}">
                    <a16:rowId xmlns:a16="http://schemas.microsoft.com/office/drawing/2014/main" val="10012"/>
                  </a:ext>
                </a:extLst>
              </a:tr>
              <a:tr h="257211">
                <a:tc>
                  <a:txBody>
                    <a:bodyPr/>
                    <a:lstStyle/>
                    <a:p>
                      <a:pPr algn="l" fontAlgn="ctr"/>
                      <a:r>
                        <a:rPr lang="ja-JP" sz="1200" b="0" i="0" u="none" strike="noStrike" dirty="0">
                          <a:solidFill>
                            <a:srgbClr val="000000"/>
                          </a:solidFill>
                          <a:effectLst/>
                          <a:latin typeface="Times New Roman"/>
                        </a:rPr>
                        <a:t>(13) </a:t>
                      </a:r>
                      <a:r>
                        <a:rPr lang="ja-JP" sz="1200" b="0" i="0" u="none" strike="noStrike" dirty="0">
                          <a:solidFill>
                            <a:srgbClr val="000000"/>
                          </a:solidFill>
                          <a:effectLst/>
                          <a:latin typeface="ヒラギノ明朝 Pro W3"/>
                        </a:rPr>
                        <a:t>東京都現代美術館</a:t>
                      </a:r>
                      <a:endParaRPr lang="ja-JP" sz="1200" b="0" i="0" u="none" strike="noStrike" dirty="0">
                        <a:solidFill>
                          <a:srgbClr val="000000"/>
                        </a:solidFill>
                        <a:effectLst/>
                        <a:latin typeface="Times New Roman"/>
                      </a:endParaRPr>
                    </a:p>
                  </a:txBody>
                  <a:tcPr marL="6366" marR="6366" marT="6366" marB="0" anchor="ctr"/>
                </a:tc>
                <a:extLst>
                  <a:ext uri="{0D108BD9-81ED-4DB2-BD59-A6C34878D82A}">
                    <a16:rowId xmlns:a16="http://schemas.microsoft.com/office/drawing/2014/main" val="10013"/>
                  </a:ext>
                </a:extLst>
              </a:tr>
              <a:tr h="257211">
                <a:tc>
                  <a:txBody>
                    <a:bodyPr/>
                    <a:lstStyle/>
                    <a:p>
                      <a:pPr algn="l" fontAlgn="ctr"/>
                      <a:r>
                        <a:rPr lang="ja-JP" sz="1200" b="0" i="0" u="none" strike="noStrike" dirty="0">
                          <a:solidFill>
                            <a:srgbClr val="000000"/>
                          </a:solidFill>
                          <a:effectLst/>
                          <a:latin typeface="Times New Roman"/>
                        </a:rPr>
                        <a:t>(14) </a:t>
                      </a:r>
                      <a:r>
                        <a:rPr lang="ja-JP" sz="1200" b="0" i="0" u="none" strike="noStrike" dirty="0">
                          <a:solidFill>
                            <a:srgbClr val="000000"/>
                          </a:solidFill>
                          <a:effectLst/>
                          <a:latin typeface="ヒラギノ明朝 Pro W3"/>
                        </a:rPr>
                        <a:t>香川県立東山魁夷せとうち美術館</a:t>
                      </a:r>
                      <a:endParaRPr lang="en-US" altLang="ja-JP" sz="1200" b="0" i="0" u="none" strike="noStrike" dirty="0">
                        <a:solidFill>
                          <a:srgbClr val="000000"/>
                        </a:solidFill>
                        <a:effectLst/>
                        <a:latin typeface="ヒラギノ明朝 Pro W3"/>
                      </a:endParaRPr>
                    </a:p>
                  </a:txBody>
                  <a:tcPr marL="6366" marR="6366" marT="6366" marB="0" anchor="ctr"/>
                </a:tc>
                <a:extLst>
                  <a:ext uri="{0D108BD9-81ED-4DB2-BD59-A6C34878D82A}">
                    <a16:rowId xmlns:a16="http://schemas.microsoft.com/office/drawing/2014/main" val="10014"/>
                  </a:ext>
                </a:extLst>
              </a:tr>
              <a:tr h="256324">
                <a:tc>
                  <a:txBody>
                    <a:bodyPr/>
                    <a:lstStyle/>
                    <a:p>
                      <a:pPr algn="l" fontAlgn="ctr"/>
                      <a:r>
                        <a:rPr lang="ja-JP" altLang="ja-JP" sz="1200" b="0" i="0" u="none" strike="noStrike" dirty="0">
                          <a:solidFill>
                            <a:srgbClr val="000000"/>
                          </a:solidFill>
                          <a:effectLst/>
                          <a:latin typeface="Times New Roman"/>
                        </a:rPr>
                        <a:t>(1</a:t>
                      </a:r>
                      <a:r>
                        <a:rPr lang="en-US" altLang="ja-JP" sz="1200" b="0" i="0" u="none" strike="noStrike" dirty="0">
                          <a:solidFill>
                            <a:srgbClr val="000000"/>
                          </a:solidFill>
                          <a:effectLst/>
                          <a:latin typeface="Times New Roman"/>
                        </a:rPr>
                        <a:t>5</a:t>
                      </a:r>
                      <a:r>
                        <a:rPr lang="ja-JP" altLang="ja-JP" sz="1200" b="0" i="0" u="none" strike="noStrike" dirty="0">
                          <a:solidFill>
                            <a:srgbClr val="000000"/>
                          </a:solidFill>
                          <a:effectLst/>
                          <a:latin typeface="Times New Roman"/>
                        </a:rPr>
                        <a:t>)</a:t>
                      </a:r>
                      <a:r>
                        <a:rPr lang="en-US" altLang="ja-JP" sz="1200" b="0" i="0" u="none" strike="noStrike" dirty="0">
                          <a:solidFill>
                            <a:srgbClr val="000000"/>
                          </a:solidFill>
                          <a:effectLst/>
                          <a:latin typeface="Times New Roman"/>
                        </a:rPr>
                        <a:t> </a:t>
                      </a:r>
                      <a:r>
                        <a:rPr lang="ja-JP" altLang="en-US" sz="1200" b="0" i="0" u="none" strike="noStrike" dirty="0">
                          <a:solidFill>
                            <a:srgbClr val="000000"/>
                          </a:solidFill>
                          <a:effectLst/>
                          <a:latin typeface="Times New Roman"/>
                        </a:rPr>
                        <a:t>横浜美術館</a:t>
                      </a:r>
                      <a:endParaRPr lang="ja-JP" sz="1200" b="0" i="0" u="none" strike="noStrike" dirty="0">
                        <a:solidFill>
                          <a:srgbClr val="000000"/>
                        </a:solidFill>
                        <a:effectLst/>
                        <a:latin typeface="Times New Roman"/>
                      </a:endParaRPr>
                    </a:p>
                  </a:txBody>
                  <a:tcPr marL="6366" marR="6366" marT="6366" marB="0" anchor="ct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408618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データの標準化</a:t>
            </a:r>
          </a:p>
        </p:txBody>
      </p:sp>
      <p:sp>
        <p:nvSpPr>
          <p:cNvPr id="3" name="コンテンツ プレースホルダー 2"/>
          <p:cNvSpPr>
            <a:spLocks noGrp="1"/>
          </p:cNvSpPr>
          <p:nvPr>
            <p:ph idx="1"/>
          </p:nvPr>
        </p:nvSpPr>
        <p:spPr/>
        <p:txBody>
          <a:bodyPr/>
          <a:lstStyle/>
          <a:p>
            <a:r>
              <a:rPr lang="ja-JP" altLang="en-US" sz="2000" dirty="0"/>
              <a:t>スキーマの観察・分類</a:t>
            </a:r>
            <a:r>
              <a:rPr lang="en-US" altLang="ja-JP" sz="2000" dirty="0"/>
              <a:t>→</a:t>
            </a:r>
            <a:r>
              <a:rPr lang="ja-JP" altLang="en-US" sz="2000" dirty="0"/>
              <a:t>簡易スキーマを定義</a:t>
            </a:r>
            <a:endParaRPr lang="en-US" altLang="ja-JP" sz="2000" dirty="0"/>
          </a:p>
          <a:p>
            <a:pPr lvl="1"/>
            <a:r>
              <a:rPr lang="ja-JP" altLang="en-US" sz="2000" dirty="0"/>
              <a:t>標準的な語彙を優先的に使用</a:t>
            </a:r>
            <a:endParaRPr lang="en-US" altLang="ja-JP" sz="2000" dirty="0"/>
          </a:p>
          <a:p>
            <a:pPr lvl="2"/>
            <a:r>
              <a:rPr lang="ja-JP" altLang="en-US" sz="2000" dirty="0"/>
              <a:t>既存の名前空間・プロパティ</a:t>
            </a:r>
            <a:endParaRPr lang="en-US" altLang="ja-JP" sz="2000" dirty="0"/>
          </a:p>
          <a:p>
            <a:pPr lvl="1"/>
            <a:r>
              <a:rPr lang="ja-JP" altLang="en-US" sz="2000" dirty="0"/>
              <a:t>独自語彙は最小限に</a:t>
            </a:r>
          </a:p>
          <a:p>
            <a:r>
              <a:rPr lang="ja-JP" altLang="en-US" sz="2000" dirty="0"/>
              <a:t>各情報源のスキーマを簡易スキーマにマッピング</a:t>
            </a:r>
            <a:endParaRPr kumimoji="1" lang="ja-JP" altLang="en-US" sz="2000" dirty="0"/>
          </a:p>
        </p:txBody>
      </p:sp>
      <p:graphicFrame>
        <p:nvGraphicFramePr>
          <p:cNvPr id="4" name="表 3"/>
          <p:cNvGraphicFramePr>
            <a:graphicFrameLocks noGrp="1"/>
          </p:cNvGraphicFramePr>
          <p:nvPr/>
        </p:nvGraphicFramePr>
        <p:xfrm>
          <a:off x="4572000" y="3505200"/>
          <a:ext cx="3886200" cy="2987040"/>
        </p:xfrm>
        <a:graphic>
          <a:graphicData uri="http://schemas.openxmlformats.org/drawingml/2006/table">
            <a:tbl>
              <a:tblPr firstRow="1" bandRow="1">
                <a:tableStyleId>{7DF18680-E054-41AD-8BC1-D1AEF772440D}</a:tableStyleId>
              </a:tblPr>
              <a:tblGrid>
                <a:gridCol w="917575">
                  <a:extLst>
                    <a:ext uri="{9D8B030D-6E8A-4147-A177-3AD203B41FA5}">
                      <a16:colId xmlns:a16="http://schemas.microsoft.com/office/drawing/2014/main" val="20000"/>
                    </a:ext>
                  </a:extLst>
                </a:gridCol>
                <a:gridCol w="2968625">
                  <a:extLst>
                    <a:ext uri="{9D8B030D-6E8A-4147-A177-3AD203B41FA5}">
                      <a16:colId xmlns:a16="http://schemas.microsoft.com/office/drawing/2014/main" val="20001"/>
                    </a:ext>
                  </a:extLst>
                </a:gridCol>
              </a:tblGrid>
              <a:tr h="317058">
                <a:tc>
                  <a:txBody>
                    <a:bodyPr/>
                    <a:lstStyle/>
                    <a:p>
                      <a:r>
                        <a:rPr kumimoji="1" lang="en-US" altLang="ja-JP" sz="1200" b="0" dirty="0">
                          <a:solidFill>
                            <a:schemeClr val="accent1">
                              <a:lumMod val="25000"/>
                            </a:schemeClr>
                          </a:solidFill>
                          <a:latin typeface="Century"/>
                          <a:cs typeface="Century"/>
                        </a:rPr>
                        <a:t>PREFIX</a:t>
                      </a:r>
                      <a:endParaRPr kumimoji="1" lang="ja-JP" altLang="en-US" sz="1200" b="0" dirty="0">
                        <a:solidFill>
                          <a:schemeClr val="accent1">
                            <a:lumMod val="25000"/>
                          </a:schemeClr>
                        </a:solidFill>
                        <a:latin typeface="Century"/>
                        <a:cs typeface="Century"/>
                      </a:endParaRPr>
                    </a:p>
                  </a:txBody>
                  <a:tcPr/>
                </a:tc>
                <a:tc>
                  <a:txBody>
                    <a:bodyPr/>
                    <a:lstStyle/>
                    <a:p>
                      <a:r>
                        <a:rPr lang="en-US" altLang="ja-JP" sz="1200" dirty="0">
                          <a:solidFill>
                            <a:schemeClr val="accent1">
                              <a:lumMod val="25000"/>
                            </a:schemeClr>
                          </a:solidFill>
                          <a:latin typeface="Century"/>
                          <a:cs typeface="Century"/>
                        </a:rPr>
                        <a:t>URI</a:t>
                      </a:r>
                      <a:r>
                        <a:rPr lang="en-US" altLang="ja-JP" sz="1200" u="none" strike="noStrike" baseline="0" dirty="0">
                          <a:solidFill>
                            <a:schemeClr val="accent1">
                              <a:lumMod val="25000"/>
                            </a:schemeClr>
                          </a:solidFill>
                          <a:effectLst/>
                          <a:latin typeface="Century"/>
                          <a:cs typeface="Century"/>
                        </a:rPr>
                        <a:t> </a:t>
                      </a:r>
                      <a:r>
                        <a:rPr lang="en-US" altLang="ja-JP" sz="1600" u="none" strike="noStrike" baseline="0" dirty="0">
                          <a:solidFill>
                            <a:schemeClr val="accent1">
                              <a:lumMod val="25000"/>
                            </a:schemeClr>
                          </a:solidFill>
                          <a:effectLst/>
                          <a:latin typeface="Century"/>
                          <a:cs typeface="Century"/>
                        </a:rPr>
                        <a:t> </a:t>
                      </a:r>
                      <a:endParaRPr lang="en-US" altLang="ja-JP" sz="1200" dirty="0">
                        <a:solidFill>
                          <a:schemeClr val="accent1">
                            <a:lumMod val="25000"/>
                          </a:schemeClr>
                        </a:solidFill>
                        <a:latin typeface="Century"/>
                        <a:cs typeface="Century"/>
                      </a:endParaRPr>
                    </a:p>
                  </a:txBody>
                  <a:tcPr/>
                </a:tc>
                <a:extLst>
                  <a:ext uri="{0D108BD9-81ED-4DB2-BD59-A6C34878D82A}">
                    <a16:rowId xmlns:a16="http://schemas.microsoft.com/office/drawing/2014/main" val="10000"/>
                  </a:ext>
                </a:extLst>
              </a:tr>
              <a:tr h="259411">
                <a:tc>
                  <a:txBody>
                    <a:bodyPr/>
                    <a:lstStyle/>
                    <a:p>
                      <a:r>
                        <a:rPr kumimoji="1" lang="en-US" altLang="ja-JP" sz="1200" dirty="0" err="1">
                          <a:latin typeface="Century"/>
                          <a:cs typeface="Century"/>
                        </a:rPr>
                        <a:t>crm</a:t>
                      </a:r>
                      <a:endParaRPr kumimoji="1" lang="ja-JP" altLang="en-US" sz="1200" dirty="0">
                        <a:solidFill>
                          <a:srgbClr val="000090"/>
                        </a:solidFill>
                        <a:latin typeface="Century"/>
                        <a:cs typeface="Century"/>
                      </a:endParaRPr>
                    </a:p>
                  </a:txBody>
                  <a:tcPr/>
                </a:tc>
                <a:tc>
                  <a:txBody>
                    <a:bodyPr/>
                    <a:lstStyle/>
                    <a:p>
                      <a:r>
                        <a:rPr lang="en-US" altLang="ja-JP" sz="1200" dirty="0">
                          <a:latin typeface="Century"/>
                          <a:cs typeface="Century"/>
                        </a:rPr>
                        <a:t>http://</a:t>
                      </a:r>
                      <a:r>
                        <a:rPr lang="en-US" altLang="ja-JP" sz="1200" dirty="0" err="1">
                          <a:latin typeface="Century"/>
                          <a:cs typeface="Century"/>
                        </a:rPr>
                        <a:t>purl.org</a:t>
                      </a:r>
                      <a:r>
                        <a:rPr lang="en-US" altLang="ja-JP" sz="1200" dirty="0">
                          <a:latin typeface="Century"/>
                          <a:cs typeface="Century"/>
                        </a:rPr>
                        <a:t>/NET/</a:t>
                      </a:r>
                      <a:r>
                        <a:rPr lang="en-US" altLang="ja-JP" sz="1200" dirty="0" err="1">
                          <a:latin typeface="Century"/>
                          <a:cs typeface="Century"/>
                        </a:rPr>
                        <a:t>cidoc-crm</a:t>
                      </a:r>
                      <a:r>
                        <a:rPr lang="en-US" altLang="ja-JP" sz="1200" dirty="0">
                          <a:latin typeface="Century"/>
                          <a:cs typeface="Century"/>
                        </a:rPr>
                        <a:t>/core#</a:t>
                      </a:r>
                      <a:endParaRPr lang="en-US" altLang="ja-JP" sz="1200" dirty="0">
                        <a:solidFill>
                          <a:srgbClr val="000090"/>
                        </a:solidFill>
                        <a:latin typeface="Century"/>
                        <a:cs typeface="Century"/>
                      </a:endParaRPr>
                    </a:p>
                  </a:txBody>
                  <a:tcPr/>
                </a:tc>
                <a:extLst>
                  <a:ext uri="{0D108BD9-81ED-4DB2-BD59-A6C34878D82A}">
                    <a16:rowId xmlns:a16="http://schemas.microsoft.com/office/drawing/2014/main" val="10001"/>
                  </a:ext>
                </a:extLst>
              </a:tr>
              <a:tr h="259411">
                <a:tc>
                  <a:txBody>
                    <a:bodyPr/>
                    <a:lstStyle/>
                    <a:p>
                      <a:r>
                        <a:rPr kumimoji="1" lang="en-US" altLang="ja-JP" sz="1200" dirty="0" err="1">
                          <a:latin typeface="Century"/>
                          <a:cs typeface="Century"/>
                        </a:rPr>
                        <a:t>dcterms</a:t>
                      </a:r>
                      <a:endParaRPr kumimoji="1" lang="ja-JP" altLang="en-US" sz="1200" dirty="0">
                        <a:solidFill>
                          <a:srgbClr val="000090"/>
                        </a:solidFill>
                        <a:latin typeface="Century"/>
                        <a:cs typeface="Century"/>
                      </a:endParaRPr>
                    </a:p>
                  </a:txBody>
                  <a:tcPr/>
                </a:tc>
                <a:tc>
                  <a:txBody>
                    <a:bodyPr/>
                    <a:lstStyle/>
                    <a:p>
                      <a:r>
                        <a:rPr lang="en-US" altLang="ja-JP" sz="1200" dirty="0">
                          <a:latin typeface="Century"/>
                          <a:cs typeface="Century"/>
                        </a:rPr>
                        <a:t>http://</a:t>
                      </a:r>
                      <a:r>
                        <a:rPr lang="en-US" altLang="ja-JP" sz="1200" dirty="0" err="1">
                          <a:latin typeface="Century"/>
                          <a:cs typeface="Century"/>
                        </a:rPr>
                        <a:t>purl.org</a:t>
                      </a:r>
                      <a:r>
                        <a:rPr lang="en-US" altLang="ja-JP" sz="1200" dirty="0">
                          <a:latin typeface="Century"/>
                          <a:cs typeface="Century"/>
                        </a:rPr>
                        <a:t>/dc/terms/</a:t>
                      </a:r>
                      <a:endParaRPr lang="en-US" altLang="ja-JP" sz="1200" dirty="0">
                        <a:solidFill>
                          <a:srgbClr val="000090"/>
                        </a:solidFill>
                        <a:latin typeface="Century"/>
                        <a:cs typeface="Century"/>
                      </a:endParaRPr>
                    </a:p>
                  </a:txBody>
                  <a:tcPr/>
                </a:tc>
                <a:extLst>
                  <a:ext uri="{0D108BD9-81ED-4DB2-BD59-A6C34878D82A}">
                    <a16:rowId xmlns:a16="http://schemas.microsoft.com/office/drawing/2014/main" val="10002"/>
                  </a:ext>
                </a:extLst>
              </a:tr>
              <a:tr h="259411">
                <a:tc>
                  <a:txBody>
                    <a:bodyPr/>
                    <a:lstStyle/>
                    <a:p>
                      <a:r>
                        <a:rPr kumimoji="1" lang="en-US" altLang="ja-JP" sz="1200" dirty="0">
                          <a:latin typeface="Century"/>
                          <a:cs typeface="Century"/>
                        </a:rPr>
                        <a:t>dc</a:t>
                      </a:r>
                      <a:endParaRPr kumimoji="1" lang="ja-JP" altLang="en-US" sz="1200" dirty="0">
                        <a:solidFill>
                          <a:srgbClr val="000090"/>
                        </a:solidFill>
                        <a:latin typeface="Century"/>
                        <a:cs typeface="Century"/>
                      </a:endParaRPr>
                    </a:p>
                  </a:txBody>
                  <a:tcPr/>
                </a:tc>
                <a:tc>
                  <a:txBody>
                    <a:bodyPr/>
                    <a:lstStyle/>
                    <a:p>
                      <a:r>
                        <a:rPr lang="en-US" altLang="ja-JP" sz="1200" dirty="0">
                          <a:latin typeface="Century"/>
                          <a:cs typeface="Century"/>
                        </a:rPr>
                        <a:t>http://</a:t>
                      </a:r>
                      <a:r>
                        <a:rPr lang="en-US" altLang="ja-JP" sz="1200" dirty="0" err="1">
                          <a:latin typeface="Century"/>
                          <a:cs typeface="Century"/>
                        </a:rPr>
                        <a:t>purl.org</a:t>
                      </a:r>
                      <a:r>
                        <a:rPr lang="en-US" altLang="ja-JP" sz="1200" dirty="0">
                          <a:latin typeface="Century"/>
                          <a:cs typeface="Century"/>
                        </a:rPr>
                        <a:t>/dc/elements/1.1/</a:t>
                      </a:r>
                      <a:endParaRPr lang="en-US" altLang="ja-JP" sz="1200" dirty="0">
                        <a:solidFill>
                          <a:srgbClr val="000090"/>
                        </a:solidFill>
                        <a:latin typeface="Century"/>
                        <a:cs typeface="Century"/>
                      </a:endParaRPr>
                    </a:p>
                  </a:txBody>
                  <a:tcPr/>
                </a:tc>
                <a:extLst>
                  <a:ext uri="{0D108BD9-81ED-4DB2-BD59-A6C34878D82A}">
                    <a16:rowId xmlns:a16="http://schemas.microsoft.com/office/drawing/2014/main" val="10003"/>
                  </a:ext>
                </a:extLst>
              </a:tr>
              <a:tr h="259411">
                <a:tc>
                  <a:txBody>
                    <a:bodyPr/>
                    <a:lstStyle/>
                    <a:p>
                      <a:r>
                        <a:rPr kumimoji="1" lang="en-US" altLang="ja-JP" sz="1200" dirty="0" err="1">
                          <a:latin typeface="Century"/>
                          <a:cs typeface="Century"/>
                        </a:rPr>
                        <a:t>foaf</a:t>
                      </a:r>
                      <a:endParaRPr kumimoji="1" lang="ja-JP" altLang="en-US" sz="1200" dirty="0">
                        <a:solidFill>
                          <a:srgbClr val="000090"/>
                        </a:solidFill>
                        <a:latin typeface="Century"/>
                        <a:cs typeface="Century"/>
                      </a:endParaRPr>
                    </a:p>
                  </a:txBody>
                  <a:tcPr/>
                </a:tc>
                <a:tc>
                  <a:txBody>
                    <a:bodyPr/>
                    <a:lstStyle/>
                    <a:p>
                      <a:r>
                        <a:rPr lang="en-US" altLang="ja-JP" sz="1200" dirty="0">
                          <a:latin typeface="Century"/>
                          <a:cs typeface="Century"/>
                        </a:rPr>
                        <a:t>http://</a:t>
                      </a:r>
                      <a:r>
                        <a:rPr lang="en-US" altLang="ja-JP" sz="1200" dirty="0" err="1">
                          <a:latin typeface="Century"/>
                          <a:cs typeface="Century"/>
                        </a:rPr>
                        <a:t>xmlns.com</a:t>
                      </a:r>
                      <a:r>
                        <a:rPr lang="en-US" altLang="ja-JP" sz="1200" dirty="0">
                          <a:latin typeface="Century"/>
                          <a:cs typeface="Century"/>
                        </a:rPr>
                        <a:t>/</a:t>
                      </a:r>
                      <a:r>
                        <a:rPr lang="en-US" altLang="ja-JP" sz="1200" dirty="0" err="1">
                          <a:latin typeface="Century"/>
                          <a:cs typeface="Century"/>
                        </a:rPr>
                        <a:t>foaf</a:t>
                      </a:r>
                      <a:r>
                        <a:rPr lang="en-US" altLang="ja-JP" sz="1200" dirty="0">
                          <a:latin typeface="Century"/>
                          <a:cs typeface="Century"/>
                        </a:rPr>
                        <a:t>/0.1/</a:t>
                      </a:r>
                      <a:endParaRPr lang="en-US" altLang="ja-JP" sz="1200" dirty="0">
                        <a:solidFill>
                          <a:srgbClr val="000090"/>
                        </a:solidFill>
                        <a:latin typeface="Century"/>
                        <a:cs typeface="Century"/>
                      </a:endParaRPr>
                    </a:p>
                  </a:txBody>
                  <a:tcPr/>
                </a:tc>
                <a:extLst>
                  <a:ext uri="{0D108BD9-81ED-4DB2-BD59-A6C34878D82A}">
                    <a16:rowId xmlns:a16="http://schemas.microsoft.com/office/drawing/2014/main" val="10004"/>
                  </a:ext>
                </a:extLst>
              </a:tr>
              <a:tr h="259411">
                <a:tc>
                  <a:txBody>
                    <a:bodyPr/>
                    <a:lstStyle/>
                    <a:p>
                      <a:r>
                        <a:rPr kumimoji="1" lang="en-US" altLang="ja-JP" sz="1200" dirty="0" err="1">
                          <a:latin typeface="Century"/>
                          <a:cs typeface="Century"/>
                        </a:rPr>
                        <a:t>skos</a:t>
                      </a:r>
                      <a:endParaRPr kumimoji="1" lang="ja-JP" altLang="en-US" sz="1200" dirty="0">
                        <a:solidFill>
                          <a:srgbClr val="000090"/>
                        </a:solidFill>
                        <a:latin typeface="Century"/>
                        <a:cs typeface="Century"/>
                      </a:endParaRPr>
                    </a:p>
                  </a:txBody>
                  <a:tcPr/>
                </a:tc>
                <a:tc>
                  <a:txBody>
                    <a:bodyPr/>
                    <a:lstStyle/>
                    <a:p>
                      <a:r>
                        <a:rPr lang="en-US" altLang="ja-JP" sz="1200" dirty="0">
                          <a:latin typeface="Century"/>
                          <a:cs typeface="Century"/>
                        </a:rPr>
                        <a:t>http://www.w3.org/2004/02/</a:t>
                      </a:r>
                      <a:r>
                        <a:rPr lang="en-US" altLang="ja-JP" sz="1200" dirty="0" err="1">
                          <a:latin typeface="Century"/>
                          <a:cs typeface="Century"/>
                        </a:rPr>
                        <a:t>skos</a:t>
                      </a:r>
                      <a:r>
                        <a:rPr lang="en-US" altLang="ja-JP" sz="1200" dirty="0">
                          <a:latin typeface="Century"/>
                          <a:cs typeface="Century"/>
                        </a:rPr>
                        <a:t>/core#</a:t>
                      </a:r>
                      <a:endParaRPr lang="en-US" altLang="ja-JP" sz="1200" dirty="0">
                        <a:solidFill>
                          <a:srgbClr val="000090"/>
                        </a:solidFill>
                        <a:latin typeface="Century"/>
                        <a:cs typeface="Century"/>
                      </a:endParaRPr>
                    </a:p>
                  </a:txBody>
                  <a:tcPr/>
                </a:tc>
                <a:extLst>
                  <a:ext uri="{0D108BD9-81ED-4DB2-BD59-A6C34878D82A}">
                    <a16:rowId xmlns:a16="http://schemas.microsoft.com/office/drawing/2014/main" val="10005"/>
                  </a:ext>
                </a:extLst>
              </a:tr>
              <a:tr h="259411">
                <a:tc>
                  <a:txBody>
                    <a:bodyPr/>
                    <a:lstStyle/>
                    <a:p>
                      <a:r>
                        <a:rPr kumimoji="1" lang="en-US" altLang="ja-JP" sz="1200" dirty="0" err="1">
                          <a:latin typeface="Century"/>
                          <a:cs typeface="Century"/>
                        </a:rPr>
                        <a:t>rdfs</a:t>
                      </a:r>
                      <a:endParaRPr kumimoji="1" lang="ja-JP" altLang="en-US" sz="1200" dirty="0">
                        <a:solidFill>
                          <a:srgbClr val="000090"/>
                        </a:solidFill>
                        <a:latin typeface="Century"/>
                        <a:cs typeface="Century"/>
                      </a:endParaRPr>
                    </a:p>
                  </a:txBody>
                  <a:tcPr/>
                </a:tc>
                <a:tc>
                  <a:txBody>
                    <a:bodyPr/>
                    <a:lstStyle/>
                    <a:p>
                      <a:r>
                        <a:rPr lang="en-US" altLang="ja-JP" sz="1200" dirty="0">
                          <a:latin typeface="Century"/>
                          <a:cs typeface="Century"/>
                        </a:rPr>
                        <a:t>http://www.w3.org/2000/01/</a:t>
                      </a:r>
                      <a:r>
                        <a:rPr lang="en-US" altLang="ja-JP" sz="1200" dirty="0" err="1">
                          <a:latin typeface="Century"/>
                          <a:cs typeface="Century"/>
                        </a:rPr>
                        <a:t>rdf</a:t>
                      </a:r>
                      <a:r>
                        <a:rPr lang="en-US" altLang="ja-JP" sz="1200" dirty="0">
                          <a:latin typeface="Century"/>
                          <a:cs typeface="Century"/>
                        </a:rPr>
                        <a:t>-schema#</a:t>
                      </a:r>
                      <a:endParaRPr lang="en-US" altLang="ja-JP" sz="1200" dirty="0">
                        <a:solidFill>
                          <a:srgbClr val="000090"/>
                        </a:solidFill>
                        <a:latin typeface="Century"/>
                        <a:cs typeface="Century"/>
                      </a:endParaRPr>
                    </a:p>
                  </a:txBody>
                  <a:tcPr/>
                </a:tc>
                <a:extLst>
                  <a:ext uri="{0D108BD9-81ED-4DB2-BD59-A6C34878D82A}">
                    <a16:rowId xmlns:a16="http://schemas.microsoft.com/office/drawing/2014/main" val="10006"/>
                  </a:ext>
                </a:extLst>
              </a:tr>
              <a:tr h="259411">
                <a:tc>
                  <a:txBody>
                    <a:bodyPr/>
                    <a:lstStyle/>
                    <a:p>
                      <a:r>
                        <a:rPr kumimoji="1" lang="en-US" altLang="ja-JP" sz="1200" dirty="0" err="1">
                          <a:latin typeface="Century"/>
                          <a:cs typeface="Century"/>
                        </a:rPr>
                        <a:t>ical</a:t>
                      </a:r>
                      <a:endParaRPr kumimoji="1" lang="ja-JP" altLang="en-US" sz="1200" dirty="0">
                        <a:solidFill>
                          <a:srgbClr val="000090"/>
                        </a:solidFill>
                        <a:latin typeface="Century"/>
                        <a:cs typeface="Century"/>
                      </a:endParaRPr>
                    </a:p>
                  </a:txBody>
                  <a:tcPr/>
                </a:tc>
                <a:tc>
                  <a:txBody>
                    <a:bodyPr/>
                    <a:lstStyle/>
                    <a:p>
                      <a:r>
                        <a:rPr lang="en-US" altLang="ja-JP" sz="1200" dirty="0">
                          <a:latin typeface="Century"/>
                          <a:cs typeface="Century"/>
                        </a:rPr>
                        <a:t>http://www.w3.org/2002/12/</a:t>
                      </a:r>
                      <a:r>
                        <a:rPr lang="en-US" altLang="ja-JP" sz="1200" dirty="0" err="1">
                          <a:latin typeface="Century"/>
                          <a:cs typeface="Century"/>
                        </a:rPr>
                        <a:t>cal</a:t>
                      </a:r>
                      <a:r>
                        <a:rPr lang="en-US" altLang="ja-JP" sz="1200" dirty="0">
                          <a:latin typeface="Century"/>
                          <a:cs typeface="Century"/>
                        </a:rPr>
                        <a:t>/</a:t>
                      </a:r>
                      <a:r>
                        <a:rPr lang="en-US" altLang="ja-JP" sz="1200" dirty="0" err="1">
                          <a:latin typeface="Century"/>
                          <a:cs typeface="Century"/>
                        </a:rPr>
                        <a:t>ical</a:t>
                      </a:r>
                      <a:r>
                        <a:rPr lang="en-US" altLang="ja-JP" sz="1200" dirty="0">
                          <a:latin typeface="Century"/>
                          <a:cs typeface="Century"/>
                        </a:rPr>
                        <a:t>#</a:t>
                      </a:r>
                      <a:endParaRPr lang="en-US" altLang="ja-JP" sz="1200" dirty="0">
                        <a:solidFill>
                          <a:srgbClr val="000090"/>
                        </a:solidFill>
                        <a:latin typeface="Century"/>
                        <a:cs typeface="Century"/>
                      </a:endParaRPr>
                    </a:p>
                  </a:txBody>
                  <a:tcPr/>
                </a:tc>
                <a:extLst>
                  <a:ext uri="{0D108BD9-81ED-4DB2-BD59-A6C34878D82A}">
                    <a16:rowId xmlns:a16="http://schemas.microsoft.com/office/drawing/2014/main" val="10007"/>
                  </a:ext>
                </a:extLst>
              </a:tr>
              <a:tr h="259411">
                <a:tc>
                  <a:txBody>
                    <a:bodyPr/>
                    <a:lstStyle/>
                    <a:p>
                      <a:r>
                        <a:rPr kumimoji="1" lang="en-US" altLang="ja-JP" sz="1200" dirty="0">
                          <a:latin typeface="Century"/>
                          <a:cs typeface="Century"/>
                        </a:rPr>
                        <a:t>rda2</a:t>
                      </a:r>
                      <a:endParaRPr kumimoji="1" lang="ja-JP" altLang="en-US" sz="1200" dirty="0">
                        <a:solidFill>
                          <a:srgbClr val="000090"/>
                        </a:solidFill>
                        <a:latin typeface="Century"/>
                        <a:cs typeface="Century"/>
                      </a:endParaRPr>
                    </a:p>
                  </a:txBody>
                  <a:tcPr/>
                </a:tc>
                <a:tc>
                  <a:txBody>
                    <a:bodyPr/>
                    <a:lstStyle/>
                    <a:p>
                      <a:r>
                        <a:rPr lang="en-US" altLang="ja-JP" sz="1200" dirty="0">
                          <a:latin typeface="Century"/>
                          <a:cs typeface="Century"/>
                        </a:rPr>
                        <a:t>http://</a:t>
                      </a:r>
                      <a:r>
                        <a:rPr lang="en-US" altLang="ja-JP" sz="1200" dirty="0" err="1">
                          <a:latin typeface="Century"/>
                          <a:cs typeface="Century"/>
                        </a:rPr>
                        <a:t>RDVocab.info</a:t>
                      </a:r>
                      <a:r>
                        <a:rPr lang="en-US" altLang="ja-JP" sz="1200" dirty="0">
                          <a:latin typeface="Century"/>
                          <a:cs typeface="Century"/>
                        </a:rPr>
                        <a:t>/ElementsGr2</a:t>
                      </a:r>
                      <a:endParaRPr lang="en-US" altLang="ja-JP" sz="1200" dirty="0">
                        <a:solidFill>
                          <a:srgbClr val="000090"/>
                        </a:solidFill>
                        <a:latin typeface="Century"/>
                        <a:cs typeface="Century"/>
                      </a:endParaRPr>
                    </a:p>
                  </a:txBody>
                  <a:tcPr/>
                </a:tc>
                <a:extLst>
                  <a:ext uri="{0D108BD9-81ED-4DB2-BD59-A6C34878D82A}">
                    <a16:rowId xmlns:a16="http://schemas.microsoft.com/office/drawing/2014/main" val="10008"/>
                  </a:ext>
                </a:extLst>
              </a:tr>
              <a:tr h="259411">
                <a:tc>
                  <a:txBody>
                    <a:bodyPr/>
                    <a:lstStyle/>
                    <a:p>
                      <a:r>
                        <a:rPr kumimoji="1" lang="en-US" altLang="ja-JP" sz="1200" dirty="0" err="1">
                          <a:latin typeface="Century"/>
                          <a:cs typeface="Century"/>
                        </a:rPr>
                        <a:t>lodac</a:t>
                      </a:r>
                      <a:endParaRPr kumimoji="1" lang="ja-JP" altLang="en-US" sz="1200" dirty="0">
                        <a:solidFill>
                          <a:srgbClr val="000090"/>
                        </a:solidFill>
                        <a:latin typeface="Century"/>
                        <a:cs typeface="Century"/>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Century"/>
                          <a:cs typeface="Century"/>
                        </a:rPr>
                        <a:t>http://</a:t>
                      </a:r>
                      <a:r>
                        <a:rPr lang="en-US" altLang="ja-JP" sz="1200" dirty="0" err="1">
                          <a:latin typeface="Century"/>
                          <a:cs typeface="Century"/>
                        </a:rPr>
                        <a:t>lod.ac</a:t>
                      </a:r>
                      <a:r>
                        <a:rPr lang="en-US" altLang="ja-JP" sz="1200" dirty="0">
                          <a:latin typeface="Century"/>
                          <a:cs typeface="Century"/>
                        </a:rPr>
                        <a:t>/ns/</a:t>
                      </a:r>
                      <a:r>
                        <a:rPr lang="en-US" altLang="ja-JP" sz="1200" dirty="0" err="1">
                          <a:latin typeface="Century"/>
                          <a:cs typeface="Century"/>
                        </a:rPr>
                        <a:t>lodac</a:t>
                      </a:r>
                      <a:r>
                        <a:rPr lang="en-US" altLang="ja-JP" sz="1200" dirty="0">
                          <a:latin typeface="Century"/>
                          <a:cs typeface="Century"/>
                        </a:rPr>
                        <a:t>#</a:t>
                      </a:r>
                      <a:endParaRPr lang="ja-JP" altLang="en-US" sz="1200" dirty="0">
                        <a:solidFill>
                          <a:srgbClr val="000090"/>
                        </a:solidFill>
                        <a:latin typeface="Century"/>
                        <a:cs typeface="Century"/>
                      </a:endParaRPr>
                    </a:p>
                  </a:txBody>
                  <a:tcPr/>
                </a:tc>
                <a:extLst>
                  <a:ext uri="{0D108BD9-81ED-4DB2-BD59-A6C34878D82A}">
                    <a16:rowId xmlns:a16="http://schemas.microsoft.com/office/drawing/2014/main" val="10009"/>
                  </a:ext>
                </a:extLst>
              </a:tr>
            </a:tbl>
          </a:graphicData>
        </a:graphic>
      </p:graphicFrame>
      <p:graphicFrame>
        <p:nvGraphicFramePr>
          <p:cNvPr id="5" name="表 4"/>
          <p:cNvGraphicFramePr>
            <a:graphicFrameLocks noGrp="1"/>
          </p:cNvGraphicFramePr>
          <p:nvPr/>
        </p:nvGraphicFramePr>
        <p:xfrm>
          <a:off x="838200" y="3515360"/>
          <a:ext cx="3581400" cy="2885440"/>
        </p:xfrm>
        <a:graphic>
          <a:graphicData uri="http://schemas.openxmlformats.org/drawingml/2006/table">
            <a:tbl>
              <a:tblPr firstRow="1" bandRow="1">
                <a:tableStyleId>{7DF18680-E054-41AD-8BC1-D1AEF772440D}</a:tableStyleId>
              </a:tblPr>
              <a:tblGrid>
                <a:gridCol w="1013604">
                  <a:extLst>
                    <a:ext uri="{9D8B030D-6E8A-4147-A177-3AD203B41FA5}">
                      <a16:colId xmlns:a16="http://schemas.microsoft.com/office/drawing/2014/main" val="20000"/>
                    </a:ext>
                  </a:extLst>
                </a:gridCol>
                <a:gridCol w="2567796">
                  <a:extLst>
                    <a:ext uri="{9D8B030D-6E8A-4147-A177-3AD203B41FA5}">
                      <a16:colId xmlns:a16="http://schemas.microsoft.com/office/drawing/2014/main" val="20001"/>
                    </a:ext>
                  </a:extLst>
                </a:gridCol>
              </a:tblGrid>
              <a:tr h="325120">
                <a:tc>
                  <a:txBody>
                    <a:bodyPr/>
                    <a:lstStyle/>
                    <a:p>
                      <a:pPr algn="ctr" fontAlgn="b"/>
                      <a:r>
                        <a:rPr lang="en-US" sz="1200" u="none" strike="noStrike" dirty="0">
                          <a:solidFill>
                            <a:schemeClr val="accent1">
                              <a:lumMod val="25000"/>
                            </a:schemeClr>
                          </a:solidFill>
                          <a:effectLst/>
                          <a:latin typeface="Century"/>
                          <a:cs typeface="Century"/>
                        </a:rPr>
                        <a:t> </a:t>
                      </a:r>
                      <a:endParaRPr lang="en-US" sz="1200" b="0" i="0" u="none" strike="noStrike" dirty="0">
                        <a:solidFill>
                          <a:schemeClr val="accent1">
                            <a:lumMod val="25000"/>
                          </a:schemeClr>
                        </a:solidFill>
                        <a:effectLst/>
                        <a:latin typeface="Century"/>
                        <a:cs typeface="Century"/>
                      </a:endParaRPr>
                    </a:p>
                  </a:txBody>
                  <a:tcPr marL="0" marR="0" marT="0" marB="0" anchor="b"/>
                </a:tc>
                <a:tc>
                  <a:txBody>
                    <a:bodyPr/>
                    <a:lstStyle/>
                    <a:p>
                      <a:pPr algn="l" fontAlgn="b"/>
                      <a:r>
                        <a:rPr lang="en-US" sz="1200" u="none" strike="noStrike" dirty="0">
                          <a:solidFill>
                            <a:schemeClr val="accent1">
                              <a:lumMod val="25000"/>
                            </a:schemeClr>
                          </a:solidFill>
                          <a:effectLst/>
                          <a:latin typeface="Century"/>
                          <a:cs typeface="Century"/>
                        </a:rPr>
                        <a:t>Property</a:t>
                      </a:r>
                      <a:r>
                        <a:rPr lang="en-US" sz="1600" u="none" strike="noStrike" dirty="0">
                          <a:solidFill>
                            <a:schemeClr val="accent1">
                              <a:lumMod val="25000"/>
                            </a:schemeClr>
                          </a:solidFill>
                          <a:effectLst/>
                          <a:latin typeface="Century"/>
                          <a:cs typeface="Century"/>
                        </a:rPr>
                        <a:t>(</a:t>
                      </a:r>
                      <a:r>
                        <a:rPr lang="ja-JP" altLang="en-US" sz="1600" u="none" strike="noStrike" dirty="0">
                          <a:solidFill>
                            <a:schemeClr val="accent1">
                              <a:lumMod val="25000"/>
                            </a:schemeClr>
                          </a:solidFill>
                          <a:effectLst/>
                          <a:latin typeface="Century"/>
                          <a:cs typeface="Century"/>
                        </a:rPr>
                        <a:t>一部項目省略</a:t>
                      </a:r>
                      <a:r>
                        <a:rPr lang="en-US" sz="1600" u="none" strike="noStrike" dirty="0">
                          <a:solidFill>
                            <a:schemeClr val="accent1">
                              <a:lumMod val="25000"/>
                            </a:schemeClr>
                          </a:solidFill>
                          <a:effectLst/>
                          <a:latin typeface="Century"/>
                          <a:cs typeface="Century"/>
                        </a:rPr>
                        <a:t>)</a:t>
                      </a:r>
                      <a:endParaRPr lang="en-US" sz="1200" b="1" i="0" u="none" strike="noStrike" dirty="0">
                        <a:solidFill>
                          <a:schemeClr val="accent1">
                            <a:lumMod val="25000"/>
                          </a:schemeClr>
                        </a:solidFill>
                        <a:effectLst/>
                        <a:latin typeface="Century"/>
                        <a:cs typeface="Century"/>
                      </a:endParaRPr>
                    </a:p>
                  </a:txBody>
                  <a:tcPr marL="0" marR="0" marT="0" marB="0" anchor="b"/>
                </a:tc>
                <a:extLst>
                  <a:ext uri="{0D108BD9-81ED-4DB2-BD59-A6C34878D82A}">
                    <a16:rowId xmlns:a16="http://schemas.microsoft.com/office/drawing/2014/main" val="10000"/>
                  </a:ext>
                </a:extLst>
              </a:tr>
              <a:tr h="166624">
                <a:tc>
                  <a:txBody>
                    <a:bodyPr/>
                    <a:lstStyle/>
                    <a:p>
                      <a:pPr algn="l" fontAlgn="b"/>
                      <a:r>
                        <a:rPr lang="ja-JP" altLang="en-US" sz="1200" u="none" strike="noStrike" dirty="0">
                          <a:effectLst/>
                          <a:latin typeface="Century"/>
                          <a:cs typeface="Century"/>
                        </a:rPr>
                        <a:t>資料分類</a:t>
                      </a:r>
                      <a:endParaRPr lang="ja-JP" altLang="en-US" sz="1200" b="0" i="0" u="none" strike="noStrike" dirty="0">
                        <a:solidFill>
                          <a:srgbClr val="000000"/>
                        </a:solidFill>
                        <a:effectLst/>
                        <a:latin typeface="Century"/>
                        <a:cs typeface="Century"/>
                      </a:endParaRPr>
                    </a:p>
                  </a:txBody>
                  <a:tcPr marL="0" marR="0" marT="0" marB="0" anchor="b"/>
                </a:tc>
                <a:tc>
                  <a:txBody>
                    <a:bodyPr/>
                    <a:lstStyle/>
                    <a:p>
                      <a:pPr algn="l" fontAlgn="b"/>
                      <a:r>
                        <a:rPr lang="en-US" sz="1200" u="none" strike="noStrike" dirty="0" err="1">
                          <a:effectLst/>
                          <a:latin typeface="Century"/>
                          <a:cs typeface="Century"/>
                        </a:rPr>
                        <a:t>lodac:genre</a:t>
                      </a:r>
                      <a:endParaRPr lang="en-US"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01"/>
                  </a:ext>
                </a:extLst>
              </a:tr>
              <a:tr h="166624">
                <a:tc>
                  <a:txBody>
                    <a:bodyPr/>
                    <a:lstStyle/>
                    <a:p>
                      <a:pPr algn="l" fontAlgn="b"/>
                      <a:r>
                        <a:rPr lang="ja-JP" altLang="en-US" sz="1200" u="none" strike="noStrike">
                          <a:effectLst/>
                          <a:latin typeface="Century"/>
                          <a:cs typeface="Century"/>
                        </a:rPr>
                        <a:t>文化財</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sz="1200" u="none" strike="noStrike" dirty="0" err="1">
                          <a:effectLst/>
                          <a:latin typeface="Century"/>
                          <a:cs typeface="Century"/>
                        </a:rPr>
                        <a:t>lodac:culturalAssets</a:t>
                      </a:r>
                      <a:endParaRPr lang="en-US" sz="1200" b="0" i="0" u="none" strike="noStrike" dirty="0">
                        <a:effectLst/>
                        <a:latin typeface="Century"/>
                        <a:cs typeface="Century"/>
                      </a:endParaRPr>
                    </a:p>
                  </a:txBody>
                  <a:tcPr marL="0" marR="0" marT="0" marB="0" anchor="b"/>
                </a:tc>
                <a:extLst>
                  <a:ext uri="{0D108BD9-81ED-4DB2-BD59-A6C34878D82A}">
                    <a16:rowId xmlns:a16="http://schemas.microsoft.com/office/drawing/2014/main" val="10002"/>
                  </a:ext>
                </a:extLst>
              </a:tr>
              <a:tr h="166624">
                <a:tc>
                  <a:txBody>
                    <a:bodyPr/>
                    <a:lstStyle/>
                    <a:p>
                      <a:pPr algn="l" fontAlgn="b"/>
                      <a:r>
                        <a:rPr lang="ja-JP" altLang="en-US" sz="1200" u="none" strike="noStrike">
                          <a:effectLst/>
                          <a:latin typeface="Century"/>
                          <a:cs typeface="Century"/>
                        </a:rPr>
                        <a:t>制作者</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altLang="ja-JP" sz="1200" u="none" strike="noStrike" dirty="0" err="1">
                          <a:effectLst/>
                          <a:latin typeface="Century"/>
                          <a:cs typeface="Century"/>
                        </a:rPr>
                        <a:t>dc:creator</a:t>
                      </a:r>
                      <a:r>
                        <a:rPr lang="en-US" altLang="ja-JP" sz="1200" u="none" strike="noStrike" dirty="0">
                          <a:effectLst/>
                          <a:latin typeface="Century"/>
                          <a:cs typeface="Century"/>
                        </a:rPr>
                        <a:t> / dc11:creator</a:t>
                      </a:r>
                      <a:endParaRPr lang="en-US" altLang="ja-JP"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03"/>
                  </a:ext>
                </a:extLst>
              </a:tr>
              <a:tr h="166624">
                <a:tc>
                  <a:txBody>
                    <a:bodyPr/>
                    <a:lstStyle/>
                    <a:p>
                      <a:pPr algn="l" fontAlgn="b"/>
                      <a:r>
                        <a:rPr lang="ja-JP" altLang="en-US" sz="1200" u="none" strike="noStrike">
                          <a:effectLst/>
                          <a:latin typeface="Century"/>
                          <a:cs typeface="Century"/>
                        </a:rPr>
                        <a:t>国籍</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sz="1200" u="none" strike="noStrike" dirty="0">
                          <a:effectLst/>
                          <a:latin typeface="Century"/>
                          <a:cs typeface="Century"/>
                        </a:rPr>
                        <a:t>crm:P7_took_place_at</a:t>
                      </a:r>
                      <a:endParaRPr lang="en-US"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04"/>
                  </a:ext>
                </a:extLst>
              </a:tr>
              <a:tr h="166624">
                <a:tc>
                  <a:txBody>
                    <a:bodyPr/>
                    <a:lstStyle/>
                    <a:p>
                      <a:pPr algn="l" fontAlgn="b"/>
                      <a:r>
                        <a:rPr lang="ja-JP" altLang="en-US" sz="1200" u="none" strike="noStrike">
                          <a:effectLst/>
                          <a:latin typeface="Century"/>
                          <a:cs typeface="Century"/>
                        </a:rPr>
                        <a:t>作品名</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sz="1200" u="none" strike="noStrike" dirty="0" err="1">
                          <a:effectLst/>
                          <a:latin typeface="Century"/>
                          <a:cs typeface="Century"/>
                        </a:rPr>
                        <a:t>dc:title</a:t>
                      </a:r>
                      <a:r>
                        <a:rPr lang="en-US" sz="1200" u="none" strike="noStrike" dirty="0">
                          <a:effectLst/>
                          <a:latin typeface="Century"/>
                          <a:cs typeface="Century"/>
                        </a:rPr>
                        <a:t> / </a:t>
                      </a:r>
                      <a:r>
                        <a:rPr lang="en-US" sz="1200" u="none" strike="noStrike" dirty="0" err="1">
                          <a:effectLst/>
                          <a:latin typeface="Century"/>
                          <a:cs typeface="Century"/>
                        </a:rPr>
                        <a:t>skos:prefLabel</a:t>
                      </a:r>
                      <a:endParaRPr lang="en-US"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05"/>
                  </a:ext>
                </a:extLst>
              </a:tr>
              <a:tr h="166624">
                <a:tc>
                  <a:txBody>
                    <a:bodyPr/>
                    <a:lstStyle/>
                    <a:p>
                      <a:pPr algn="l" fontAlgn="b"/>
                      <a:r>
                        <a:rPr lang="ja-JP" altLang="en-US" sz="1200" u="none" strike="noStrike">
                          <a:effectLst/>
                          <a:latin typeface="Century"/>
                          <a:cs typeface="Century"/>
                        </a:rPr>
                        <a:t>作品名読み</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sz="1200" u="none" strike="noStrike" dirty="0" err="1">
                          <a:effectLst/>
                          <a:latin typeface="Century"/>
                          <a:cs typeface="Century"/>
                        </a:rPr>
                        <a:t>dc:title</a:t>
                      </a:r>
                      <a:r>
                        <a:rPr lang="en-US" sz="1200" u="none" strike="noStrike" dirty="0">
                          <a:effectLst/>
                          <a:latin typeface="Century"/>
                          <a:cs typeface="Century"/>
                        </a:rPr>
                        <a:t> @</a:t>
                      </a:r>
                      <a:r>
                        <a:rPr lang="en-US" sz="1200" u="none" strike="noStrike" dirty="0" err="1">
                          <a:effectLst/>
                          <a:latin typeface="Century"/>
                          <a:cs typeface="Century"/>
                        </a:rPr>
                        <a:t>ja-hrkt</a:t>
                      </a:r>
                      <a:r>
                        <a:rPr lang="en-US" sz="1200" u="none" strike="noStrike" dirty="0">
                          <a:effectLst/>
                          <a:latin typeface="Century"/>
                          <a:cs typeface="Century"/>
                        </a:rPr>
                        <a:t> / </a:t>
                      </a:r>
                      <a:r>
                        <a:rPr lang="en-US" sz="1200" u="none" strike="noStrike" dirty="0" err="1">
                          <a:effectLst/>
                          <a:latin typeface="Century"/>
                          <a:cs typeface="Century"/>
                        </a:rPr>
                        <a:t>skos:altLabel</a:t>
                      </a:r>
                      <a:endParaRPr lang="en-US"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06"/>
                  </a:ext>
                </a:extLst>
              </a:tr>
              <a:tr h="166624">
                <a:tc>
                  <a:txBody>
                    <a:bodyPr/>
                    <a:lstStyle/>
                    <a:p>
                      <a:pPr algn="l" fontAlgn="b"/>
                      <a:r>
                        <a:rPr lang="ja-JP" altLang="en-US" sz="1200" u="none" strike="noStrike">
                          <a:effectLst/>
                          <a:latin typeface="Century"/>
                          <a:cs typeface="Century"/>
                        </a:rPr>
                        <a:t>作品名英語</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sz="1200" u="none" strike="noStrike" dirty="0" err="1">
                          <a:effectLst/>
                          <a:latin typeface="Century"/>
                          <a:cs typeface="Century"/>
                        </a:rPr>
                        <a:t>dc:title</a:t>
                      </a:r>
                      <a:r>
                        <a:rPr lang="en-US" sz="1200" u="none" strike="noStrike" dirty="0">
                          <a:effectLst/>
                          <a:latin typeface="Century"/>
                          <a:cs typeface="Century"/>
                        </a:rPr>
                        <a:t> @en / </a:t>
                      </a:r>
                      <a:r>
                        <a:rPr lang="en-US" sz="1200" u="none" strike="noStrike" dirty="0" err="1">
                          <a:effectLst/>
                          <a:latin typeface="Century"/>
                          <a:cs typeface="Century"/>
                        </a:rPr>
                        <a:t>skos:altLabel</a:t>
                      </a:r>
                      <a:endParaRPr lang="en-US"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07"/>
                  </a:ext>
                </a:extLst>
              </a:tr>
              <a:tr h="166624">
                <a:tc>
                  <a:txBody>
                    <a:bodyPr/>
                    <a:lstStyle/>
                    <a:p>
                      <a:pPr algn="l" fontAlgn="b"/>
                      <a:r>
                        <a:rPr lang="ja-JP" altLang="en-US" sz="1200" u="none" strike="noStrike">
                          <a:effectLst/>
                          <a:latin typeface="Century"/>
                          <a:cs typeface="Century"/>
                        </a:rPr>
                        <a:t>銘文</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sz="1200" u="none" strike="noStrike" dirty="0">
                          <a:effectLst/>
                          <a:latin typeface="Century"/>
                          <a:cs typeface="Century"/>
                        </a:rPr>
                        <a:t>crm:P62I_is_depicted_by</a:t>
                      </a:r>
                      <a:endParaRPr lang="en-US"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08"/>
                  </a:ext>
                </a:extLst>
              </a:tr>
              <a:tr h="166624">
                <a:tc>
                  <a:txBody>
                    <a:bodyPr/>
                    <a:lstStyle/>
                    <a:p>
                      <a:pPr algn="l" fontAlgn="b"/>
                      <a:r>
                        <a:rPr lang="ja-JP" altLang="en-US" sz="1200" u="none" strike="noStrike">
                          <a:effectLst/>
                          <a:latin typeface="Century"/>
                          <a:cs typeface="Century"/>
                        </a:rPr>
                        <a:t>印章</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sz="1200" u="none" strike="noStrike" dirty="0">
                          <a:effectLst/>
                          <a:latin typeface="Century"/>
                          <a:cs typeface="Century"/>
                        </a:rPr>
                        <a:t>crm:P65_shows_visual_item</a:t>
                      </a:r>
                      <a:endParaRPr lang="en-US"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09"/>
                  </a:ext>
                </a:extLst>
              </a:tr>
              <a:tr h="166624">
                <a:tc>
                  <a:txBody>
                    <a:bodyPr/>
                    <a:lstStyle/>
                    <a:p>
                      <a:pPr algn="l" fontAlgn="b"/>
                      <a:r>
                        <a:rPr lang="ja-JP" altLang="en-US" sz="1200" u="none" strike="noStrike">
                          <a:effectLst/>
                          <a:latin typeface="Century"/>
                          <a:cs typeface="Century"/>
                        </a:rPr>
                        <a:t>員数</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sz="1200" u="none" strike="noStrike" dirty="0">
                          <a:effectLst/>
                          <a:latin typeface="Century"/>
                          <a:cs typeface="Century"/>
                        </a:rPr>
                        <a:t>crm:P57_has_number_of_parts</a:t>
                      </a:r>
                      <a:endParaRPr lang="en-US"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10"/>
                  </a:ext>
                </a:extLst>
              </a:tr>
              <a:tr h="166624">
                <a:tc>
                  <a:txBody>
                    <a:bodyPr/>
                    <a:lstStyle/>
                    <a:p>
                      <a:pPr algn="l" fontAlgn="b"/>
                      <a:r>
                        <a:rPr lang="ja-JP" altLang="en-US" sz="1200" u="none" strike="noStrike">
                          <a:effectLst/>
                          <a:latin typeface="Century"/>
                          <a:cs typeface="Century"/>
                        </a:rPr>
                        <a:t>コレクション</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sz="1200" u="none" strike="noStrike" dirty="0" err="1">
                          <a:effectLst/>
                          <a:latin typeface="Century"/>
                          <a:cs typeface="Century"/>
                        </a:rPr>
                        <a:t>dc:isPartOf</a:t>
                      </a:r>
                      <a:endParaRPr lang="en-US"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11"/>
                  </a:ext>
                </a:extLst>
              </a:tr>
              <a:tr h="166624">
                <a:tc>
                  <a:txBody>
                    <a:bodyPr/>
                    <a:lstStyle/>
                    <a:p>
                      <a:pPr algn="l" fontAlgn="b"/>
                      <a:r>
                        <a:rPr lang="ja-JP" altLang="en-US" sz="1200" u="none" strike="noStrike">
                          <a:effectLst/>
                          <a:latin typeface="Century"/>
                          <a:cs typeface="Century"/>
                        </a:rPr>
                        <a:t>制作年</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sz="1200" u="none" strike="noStrike" dirty="0" err="1">
                          <a:effectLst/>
                          <a:latin typeface="Century"/>
                          <a:cs typeface="Century"/>
                        </a:rPr>
                        <a:t>dc:created</a:t>
                      </a:r>
                      <a:endParaRPr lang="en-US"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12"/>
                  </a:ext>
                </a:extLst>
              </a:tr>
              <a:tr h="166624">
                <a:tc>
                  <a:txBody>
                    <a:bodyPr/>
                    <a:lstStyle/>
                    <a:p>
                      <a:pPr algn="l" fontAlgn="b"/>
                      <a:r>
                        <a:rPr lang="ja-JP" altLang="en-US" sz="1200" u="none" strike="noStrike">
                          <a:effectLst/>
                          <a:latin typeface="Century"/>
                          <a:cs typeface="Century"/>
                        </a:rPr>
                        <a:t>推定始年</a:t>
                      </a:r>
                      <a:endParaRPr lang="ja-JP" altLang="en-US" sz="1200" b="0" i="0" u="none" strike="noStrike">
                        <a:effectLst/>
                        <a:latin typeface="Century"/>
                        <a:cs typeface="Century"/>
                      </a:endParaRPr>
                    </a:p>
                  </a:txBody>
                  <a:tcPr marL="0" marR="0" marT="0" marB="0" anchor="b"/>
                </a:tc>
                <a:tc>
                  <a:txBody>
                    <a:bodyPr/>
                    <a:lstStyle/>
                    <a:p>
                      <a:pPr algn="l" fontAlgn="b"/>
                      <a:r>
                        <a:rPr lang="en-US" sz="1200" u="none" strike="noStrike" dirty="0" err="1">
                          <a:effectLst/>
                          <a:latin typeface="Century"/>
                          <a:cs typeface="Century"/>
                        </a:rPr>
                        <a:t>lodac:estimatedStartYear</a:t>
                      </a:r>
                      <a:endParaRPr lang="en-US" sz="1200" b="0" i="0" u="none" strike="noStrike" dirty="0">
                        <a:effectLst/>
                        <a:latin typeface="Century"/>
                        <a:cs typeface="Century"/>
                      </a:endParaRPr>
                    </a:p>
                  </a:txBody>
                  <a:tcPr marL="0" marR="0" marT="0" marB="0" anchor="b"/>
                </a:tc>
                <a:extLst>
                  <a:ext uri="{0D108BD9-81ED-4DB2-BD59-A6C34878D82A}">
                    <a16:rowId xmlns:a16="http://schemas.microsoft.com/office/drawing/2014/main" val="10013"/>
                  </a:ext>
                </a:extLst>
              </a:tr>
              <a:tr h="166624">
                <a:tc>
                  <a:txBody>
                    <a:bodyPr/>
                    <a:lstStyle/>
                    <a:p>
                      <a:pPr algn="l" fontAlgn="b"/>
                      <a:r>
                        <a:rPr lang="ja-JP" altLang="en-US" sz="1200" u="none" strike="noStrike">
                          <a:effectLst/>
                          <a:latin typeface="Century"/>
                          <a:cs typeface="Century"/>
                        </a:rPr>
                        <a:t>材質</a:t>
                      </a:r>
                      <a:endParaRPr lang="ja-JP" altLang="en-US" sz="1200" b="0" i="0" u="none" strike="noStrike">
                        <a:solidFill>
                          <a:srgbClr val="000000"/>
                        </a:solidFill>
                        <a:effectLst/>
                        <a:latin typeface="Century"/>
                        <a:cs typeface="Century"/>
                      </a:endParaRPr>
                    </a:p>
                  </a:txBody>
                  <a:tcPr marL="0" marR="0" marT="0" marB="0" anchor="b"/>
                </a:tc>
                <a:tc>
                  <a:txBody>
                    <a:bodyPr/>
                    <a:lstStyle/>
                    <a:p>
                      <a:pPr algn="l" fontAlgn="b"/>
                      <a:r>
                        <a:rPr lang="en-US" sz="1200" u="none" strike="noStrike" dirty="0" err="1">
                          <a:effectLst/>
                          <a:latin typeface="Century"/>
                          <a:cs typeface="Century"/>
                        </a:rPr>
                        <a:t>dc:medium</a:t>
                      </a:r>
                      <a:r>
                        <a:rPr lang="en-US" sz="1200" u="none" strike="noStrike" dirty="0">
                          <a:effectLst/>
                          <a:latin typeface="Century"/>
                          <a:cs typeface="Century"/>
                        </a:rPr>
                        <a:t> / crm:P45_consists_of</a:t>
                      </a:r>
                      <a:endParaRPr lang="en-US" sz="1200" b="0" i="0" u="none" strike="noStrike" dirty="0">
                        <a:solidFill>
                          <a:srgbClr val="000000"/>
                        </a:solidFill>
                        <a:effectLst/>
                        <a:latin typeface="Century"/>
                        <a:cs typeface="Century"/>
                      </a:endParaRPr>
                    </a:p>
                  </a:txBody>
                  <a:tcPr marL="0" marR="0" marT="0" marB="0" anchor="b"/>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78535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179512" y="2382257"/>
            <a:ext cx="8784976" cy="972574"/>
          </a:xfrm>
        </p:spPr>
        <p:txBody>
          <a:bodyPr/>
          <a:lstStyle/>
          <a:p>
            <a:pPr algn="ctr">
              <a:lnSpc>
                <a:spcPct val="130000"/>
              </a:lnSpc>
            </a:pPr>
            <a:r>
              <a:rPr lang="ja-JP" altLang="en-US" sz="4400" dirty="0"/>
              <a:t>情報の構造化</a:t>
            </a:r>
          </a:p>
        </p:txBody>
      </p:sp>
      <p:sp>
        <p:nvSpPr>
          <p:cNvPr id="15363" name="Rectangle 3"/>
          <p:cNvSpPr>
            <a:spLocks noGrp="1" noChangeArrowheads="1"/>
          </p:cNvSpPr>
          <p:nvPr>
            <p:ph type="subTitle" idx="1"/>
          </p:nvPr>
        </p:nvSpPr>
        <p:spPr>
          <a:xfrm>
            <a:off x="838200" y="4365104"/>
            <a:ext cx="7467600" cy="1458913"/>
          </a:xfrm>
        </p:spPr>
        <p:txBody>
          <a:bodyPr/>
          <a:lstStyle/>
          <a:p>
            <a:r>
              <a:rPr lang="ja-JP" altLang="en-US" sz="2400" dirty="0"/>
              <a:t>国立情報学研究所</a:t>
            </a:r>
            <a:endParaRPr lang="en-US" altLang="ja-JP" sz="2400" dirty="0"/>
          </a:p>
          <a:p>
            <a:r>
              <a:rPr lang="ja-JP" altLang="en-US" sz="2400" dirty="0"/>
              <a:t>大向</a:t>
            </a:r>
            <a:r>
              <a:rPr lang="en-US" altLang="ja-JP" sz="2400" dirty="0"/>
              <a:t> </a:t>
            </a:r>
            <a:r>
              <a:rPr lang="ja-JP" altLang="en-US" sz="2400" dirty="0"/>
              <a:t>一輝</a:t>
            </a:r>
            <a:endParaRPr lang="en-US" altLang="ja-JP" sz="2400" dirty="0"/>
          </a:p>
          <a:p>
            <a:r>
              <a:rPr lang="en-US" altLang="ja-JP" sz="2400" dirty="0"/>
              <a:t>@i2k</a:t>
            </a:r>
          </a:p>
        </p:txBody>
      </p:sp>
    </p:spTree>
    <p:extLst>
      <p:ext uri="{BB962C8B-B14F-4D97-AF65-F5344CB8AC3E}">
        <p14:creationId xmlns:p14="http://schemas.microsoft.com/office/powerpoint/2010/main" val="9726502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メタデータのアーキテクチャ</a:t>
            </a:r>
          </a:p>
        </p:txBody>
      </p:sp>
      <p:sp>
        <p:nvSpPr>
          <p:cNvPr id="3" name="コンテンツ プレースホルダー 2"/>
          <p:cNvSpPr>
            <a:spLocks noGrp="1"/>
          </p:cNvSpPr>
          <p:nvPr>
            <p:ph idx="1"/>
          </p:nvPr>
        </p:nvSpPr>
        <p:spPr/>
        <p:txBody>
          <a:bodyPr/>
          <a:lstStyle/>
          <a:p>
            <a:r>
              <a:rPr lang="ja-JP" altLang="en-US" sz="1800" dirty="0"/>
              <a:t>情報源ノード </a:t>
            </a:r>
            <a:r>
              <a:rPr lang="en-US" altLang="ja-JP" sz="1800" dirty="0"/>
              <a:t>(Ref)</a:t>
            </a:r>
          </a:p>
          <a:p>
            <a:pPr lvl="1"/>
            <a:r>
              <a:rPr lang="ja-JP" altLang="en-US" sz="1800" dirty="0"/>
              <a:t>個別の情報源から収集したデータ</a:t>
            </a:r>
          </a:p>
          <a:p>
            <a:pPr lvl="1"/>
            <a:r>
              <a:rPr lang="ja-JP" altLang="en-US" sz="1800" dirty="0"/>
              <a:t>データ内容の責任は情報源が持つ</a:t>
            </a:r>
          </a:p>
          <a:p>
            <a:r>
              <a:rPr lang="ja-JP" altLang="en-US" sz="1800" dirty="0"/>
              <a:t>統合ノード </a:t>
            </a:r>
            <a:r>
              <a:rPr lang="en-US" altLang="ja-JP" sz="1800" dirty="0"/>
              <a:t>(ID)</a:t>
            </a:r>
          </a:p>
          <a:p>
            <a:pPr lvl="1"/>
            <a:r>
              <a:rPr lang="en-US" altLang="ja-JP" sz="1800" dirty="0"/>
              <a:t>LODAC</a:t>
            </a:r>
            <a:r>
              <a:rPr lang="ja-JP" altLang="en-US" sz="1800" dirty="0"/>
              <a:t>が複数の情報源からの情報を統合したデータ</a:t>
            </a:r>
          </a:p>
          <a:p>
            <a:pPr lvl="1"/>
            <a:r>
              <a:rPr lang="ja-JP" altLang="en-US" sz="1800" dirty="0"/>
              <a:t>統合内容、編集内容の責任は</a:t>
            </a:r>
            <a:r>
              <a:rPr lang="en-US" altLang="ja-JP" sz="1800" dirty="0"/>
              <a:t>LODAC</a:t>
            </a:r>
            <a:r>
              <a:rPr lang="ja-JP" altLang="en-US" sz="1800" dirty="0"/>
              <a:t>が持つ</a:t>
            </a:r>
          </a:p>
          <a:p>
            <a:endParaRPr kumimoji="1" lang="ja-JP" altLang="en-US" sz="1800" dirty="0"/>
          </a:p>
        </p:txBody>
      </p:sp>
      <p:sp>
        <p:nvSpPr>
          <p:cNvPr id="4" name="角丸四角形 3"/>
          <p:cNvSpPr/>
          <p:nvPr/>
        </p:nvSpPr>
        <p:spPr>
          <a:xfrm>
            <a:off x="6226696" y="3645024"/>
            <a:ext cx="2438400" cy="29718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6730752" y="3672880"/>
            <a:ext cx="1548634" cy="307777"/>
          </a:xfrm>
          <a:prstGeom prst="rect">
            <a:avLst/>
          </a:prstGeom>
          <a:noFill/>
        </p:spPr>
        <p:txBody>
          <a:bodyPr wrap="none" rtlCol="0">
            <a:spAutoFit/>
          </a:bodyPr>
          <a:lstStyle/>
          <a:p>
            <a:r>
              <a:rPr kumimoji="1" lang="ja-JP" altLang="en-US" sz="1400" dirty="0"/>
              <a:t>情報源</a:t>
            </a:r>
            <a:r>
              <a:rPr kumimoji="1" lang="en-US" altLang="ja-JP" sz="1400" dirty="0"/>
              <a:t>B</a:t>
            </a:r>
            <a:r>
              <a:rPr kumimoji="1" lang="ja-JP" altLang="en-US" sz="1400" dirty="0"/>
              <a:t>のデータ</a:t>
            </a:r>
          </a:p>
        </p:txBody>
      </p:sp>
      <p:sp>
        <p:nvSpPr>
          <p:cNvPr id="6" name="角丸四角形 5"/>
          <p:cNvSpPr/>
          <p:nvPr/>
        </p:nvSpPr>
        <p:spPr>
          <a:xfrm>
            <a:off x="611560" y="3672880"/>
            <a:ext cx="2590800" cy="297180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dirty="0"/>
          </a:p>
        </p:txBody>
      </p:sp>
      <p:sp>
        <p:nvSpPr>
          <p:cNvPr id="7" name="角丸四角形 6"/>
          <p:cNvSpPr/>
          <p:nvPr/>
        </p:nvSpPr>
        <p:spPr>
          <a:xfrm>
            <a:off x="3800128" y="3672880"/>
            <a:ext cx="1676400" cy="2971800"/>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p>
        </p:txBody>
      </p:sp>
      <p:sp>
        <p:nvSpPr>
          <p:cNvPr id="8" name="円/楕円 7"/>
          <p:cNvSpPr/>
          <p:nvPr/>
        </p:nvSpPr>
        <p:spPr>
          <a:xfrm>
            <a:off x="1152600" y="4282480"/>
            <a:ext cx="609600" cy="609600"/>
          </a:xfrm>
          <a:prstGeom prst="ellipse">
            <a:avLst/>
          </a:prstGeom>
          <a:blipFill rotWithShape="1">
            <a:blip r:embed="rId2"/>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6543328" y="5120680"/>
            <a:ext cx="609600" cy="609600"/>
          </a:xfrm>
          <a:prstGeom prst="ellipse">
            <a:avLst/>
          </a:prstGeom>
          <a:blipFill rotWithShape="1">
            <a:blip r:embed="rId3"/>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7522840" y="4282480"/>
            <a:ext cx="609600" cy="609600"/>
          </a:xfrm>
          <a:prstGeom prst="ellipse">
            <a:avLst/>
          </a:prstGeom>
          <a:blipFill rotWithShape="1">
            <a:blip r:embed="rId4"/>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936576" y="5752728"/>
            <a:ext cx="609600" cy="609600"/>
          </a:xfrm>
          <a:prstGeom prst="ellipse">
            <a:avLst/>
          </a:prstGeom>
          <a:blipFill rotWithShape="1">
            <a:blip r:embed="rId5"/>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2276128" y="5120680"/>
            <a:ext cx="609600" cy="609600"/>
          </a:xfrm>
          <a:prstGeom prst="ellipse">
            <a:avLst/>
          </a:prstGeom>
          <a:blipFill rotWithShape="1">
            <a:blip r:embed="rId6"/>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4333528" y="5968752"/>
            <a:ext cx="609600" cy="609600"/>
          </a:xfrm>
          <a:prstGeom prst="ellipse">
            <a:avLst/>
          </a:prstGeom>
          <a:blipFill rotWithShape="1">
            <a:blip r:embed="rId7">
              <a:duotone>
                <a:schemeClr val="accent5">
                  <a:shade val="45000"/>
                  <a:satMod val="135000"/>
                </a:schemeClr>
                <a:prstClr val="white"/>
              </a:duotone>
            </a:blip>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7738864" y="5752728"/>
            <a:ext cx="609600" cy="609600"/>
          </a:xfrm>
          <a:prstGeom prst="ellipse">
            <a:avLst/>
          </a:prstGeom>
          <a:blipFill rotWithShape="1">
            <a:blip r:embed="rId8"/>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5" name="図形グループ 14"/>
          <p:cNvGrpSpPr/>
          <p:nvPr/>
        </p:nvGrpSpPr>
        <p:grpSpPr>
          <a:xfrm>
            <a:off x="4333528" y="5120680"/>
            <a:ext cx="609600" cy="609600"/>
            <a:chOff x="3810000" y="4419600"/>
            <a:chExt cx="609600" cy="609600"/>
          </a:xfrm>
        </p:grpSpPr>
        <p:sp>
          <p:nvSpPr>
            <p:cNvPr id="16" name="円/楕円 15"/>
            <p:cNvSpPr/>
            <p:nvPr/>
          </p:nvSpPr>
          <p:spPr>
            <a:xfrm>
              <a:off x="3810000" y="4419600"/>
              <a:ext cx="609600" cy="6096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3873500" y="4457700"/>
              <a:ext cx="304800" cy="304800"/>
            </a:xfrm>
            <a:prstGeom prst="ellipse">
              <a:avLst/>
            </a:prstGeom>
            <a:blipFill rotWithShape="1">
              <a:blip r:embed="rId6"/>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4051300" y="4699000"/>
              <a:ext cx="304800" cy="304800"/>
            </a:xfrm>
            <a:prstGeom prst="ellipse">
              <a:avLst/>
            </a:prstGeom>
            <a:blipFill rotWithShape="1">
              <a:blip r:embed="rId3"/>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9" name="図形グループ 18"/>
          <p:cNvGrpSpPr/>
          <p:nvPr/>
        </p:nvGrpSpPr>
        <p:grpSpPr>
          <a:xfrm>
            <a:off x="4333528" y="4282480"/>
            <a:ext cx="609600" cy="609600"/>
            <a:chOff x="4191000" y="4114800"/>
            <a:chExt cx="609600" cy="609600"/>
          </a:xfrm>
        </p:grpSpPr>
        <p:sp>
          <p:nvSpPr>
            <p:cNvPr id="20" name="円/楕円 19"/>
            <p:cNvSpPr/>
            <p:nvPr/>
          </p:nvSpPr>
          <p:spPr>
            <a:xfrm>
              <a:off x="4191000" y="4114800"/>
              <a:ext cx="609600" cy="6096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4254500" y="4165600"/>
              <a:ext cx="304800" cy="304800"/>
            </a:xfrm>
            <a:prstGeom prst="ellipse">
              <a:avLst/>
            </a:prstGeom>
            <a:blipFill rotWithShape="1">
              <a:blip r:embed="rId2"/>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4495800" y="4343400"/>
              <a:ext cx="304800" cy="304800"/>
            </a:xfrm>
            <a:prstGeom prst="ellipse">
              <a:avLst/>
            </a:prstGeom>
            <a:blipFill rotWithShape="1">
              <a:blip r:embed="rId4"/>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23" name="テキスト ボックス 22"/>
          <p:cNvSpPr txBox="1"/>
          <p:nvPr/>
        </p:nvSpPr>
        <p:spPr>
          <a:xfrm>
            <a:off x="4104928" y="3672880"/>
            <a:ext cx="1082348" cy="307777"/>
          </a:xfrm>
          <a:prstGeom prst="rect">
            <a:avLst/>
          </a:prstGeom>
          <a:noFill/>
        </p:spPr>
        <p:txBody>
          <a:bodyPr wrap="none" rtlCol="0">
            <a:spAutoFit/>
          </a:bodyPr>
          <a:lstStyle/>
          <a:p>
            <a:r>
              <a:rPr kumimoji="1" lang="ja-JP" altLang="en-US" sz="1400" dirty="0"/>
              <a:t>統合データ</a:t>
            </a:r>
          </a:p>
        </p:txBody>
      </p:sp>
      <p:cxnSp>
        <p:nvCxnSpPr>
          <p:cNvPr id="24" name="直線矢印コネクタ 23"/>
          <p:cNvCxnSpPr>
            <a:stCxn id="20" idx="6"/>
            <a:endCxn id="10" idx="2"/>
          </p:cNvCxnSpPr>
          <p:nvPr/>
        </p:nvCxnSpPr>
        <p:spPr>
          <a:xfrm>
            <a:off x="4943128" y="4587280"/>
            <a:ext cx="2579712" cy="0"/>
          </a:xfrm>
          <a:prstGeom prst="straightConnector1">
            <a:avLst/>
          </a:prstGeom>
          <a:ln w="9525" cmpd="sng">
            <a:solidFill>
              <a:schemeClr val="tx1"/>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16" idx="6"/>
            <a:endCxn id="9" idx="2"/>
          </p:cNvCxnSpPr>
          <p:nvPr/>
        </p:nvCxnSpPr>
        <p:spPr>
          <a:xfrm>
            <a:off x="4943128" y="5425480"/>
            <a:ext cx="1600200" cy="0"/>
          </a:xfrm>
          <a:prstGeom prst="straightConnector1">
            <a:avLst/>
          </a:prstGeom>
          <a:ln w="9525" cmpd="sng">
            <a:solidFill>
              <a:schemeClr val="tx1"/>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a:stCxn id="20" idx="2"/>
            <a:endCxn id="8" idx="6"/>
          </p:cNvCxnSpPr>
          <p:nvPr/>
        </p:nvCxnSpPr>
        <p:spPr>
          <a:xfrm flipH="1">
            <a:off x="1762200" y="4587280"/>
            <a:ext cx="2571328" cy="0"/>
          </a:xfrm>
          <a:prstGeom prst="straightConnector1">
            <a:avLst/>
          </a:prstGeom>
          <a:ln w="9525" cmpd="sng">
            <a:solidFill>
              <a:schemeClr val="tx1"/>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a:stCxn id="16" idx="2"/>
            <a:endCxn id="12" idx="6"/>
          </p:cNvCxnSpPr>
          <p:nvPr/>
        </p:nvCxnSpPr>
        <p:spPr>
          <a:xfrm flipH="1">
            <a:off x="2885728" y="5425480"/>
            <a:ext cx="1447800" cy="0"/>
          </a:xfrm>
          <a:prstGeom prst="straightConnector1">
            <a:avLst/>
          </a:prstGeom>
          <a:ln w="9525" cmpd="sng">
            <a:solidFill>
              <a:schemeClr val="tx1"/>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stCxn id="13" idx="2"/>
            <a:endCxn id="11" idx="6"/>
          </p:cNvCxnSpPr>
          <p:nvPr/>
        </p:nvCxnSpPr>
        <p:spPr>
          <a:xfrm flipH="1" flipV="1">
            <a:off x="1546176" y="6057528"/>
            <a:ext cx="2787352" cy="216024"/>
          </a:xfrm>
          <a:prstGeom prst="straightConnector1">
            <a:avLst/>
          </a:prstGeom>
          <a:ln w="9525" cmpd="sng">
            <a:solidFill>
              <a:schemeClr val="tx1"/>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a:stCxn id="13" idx="6"/>
            <a:endCxn id="14" idx="2"/>
          </p:cNvCxnSpPr>
          <p:nvPr/>
        </p:nvCxnSpPr>
        <p:spPr>
          <a:xfrm flipV="1">
            <a:off x="4943128" y="6057528"/>
            <a:ext cx="2795736" cy="216024"/>
          </a:xfrm>
          <a:prstGeom prst="straightConnector1">
            <a:avLst/>
          </a:prstGeom>
          <a:ln w="9525" cmpd="sng">
            <a:solidFill>
              <a:schemeClr val="tx1"/>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a:stCxn id="8" idx="4"/>
            <a:endCxn id="11" idx="0"/>
          </p:cNvCxnSpPr>
          <p:nvPr/>
        </p:nvCxnSpPr>
        <p:spPr>
          <a:xfrm flipH="1">
            <a:off x="1241376" y="4892080"/>
            <a:ext cx="216024" cy="860648"/>
          </a:xfrm>
          <a:prstGeom prst="straightConnector1">
            <a:avLst/>
          </a:prstGeom>
          <a:ln w="9525" cmpd="sng">
            <a:solidFill>
              <a:schemeClr val="tx1"/>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a:stCxn id="8" idx="4"/>
            <a:endCxn id="12" idx="2"/>
          </p:cNvCxnSpPr>
          <p:nvPr/>
        </p:nvCxnSpPr>
        <p:spPr>
          <a:xfrm>
            <a:off x="1457400" y="4892080"/>
            <a:ext cx="818728" cy="533400"/>
          </a:xfrm>
          <a:prstGeom prst="straightConnector1">
            <a:avLst/>
          </a:prstGeom>
          <a:ln w="9525" cmpd="sng">
            <a:solidFill>
              <a:schemeClr val="tx1"/>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a:stCxn id="10" idx="4"/>
            <a:endCxn id="9" idx="6"/>
          </p:cNvCxnSpPr>
          <p:nvPr/>
        </p:nvCxnSpPr>
        <p:spPr>
          <a:xfrm flipH="1">
            <a:off x="7152928" y="4892080"/>
            <a:ext cx="674712" cy="533400"/>
          </a:xfrm>
          <a:prstGeom prst="straightConnector1">
            <a:avLst/>
          </a:prstGeom>
          <a:ln w="9525" cmpd="sng">
            <a:solidFill>
              <a:schemeClr val="tx1"/>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直線矢印コネクタ 32"/>
          <p:cNvCxnSpPr>
            <a:stCxn id="10" idx="4"/>
            <a:endCxn id="14" idx="0"/>
          </p:cNvCxnSpPr>
          <p:nvPr/>
        </p:nvCxnSpPr>
        <p:spPr>
          <a:xfrm>
            <a:off x="7827640" y="4892080"/>
            <a:ext cx="216024" cy="860648"/>
          </a:xfrm>
          <a:prstGeom prst="straightConnector1">
            <a:avLst/>
          </a:prstGeom>
          <a:ln w="9525" cmpd="sng">
            <a:solidFill>
              <a:schemeClr val="tx1"/>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4" name="テキスト ボックス 33"/>
          <p:cNvSpPr txBox="1"/>
          <p:nvPr/>
        </p:nvSpPr>
        <p:spPr>
          <a:xfrm>
            <a:off x="2123728" y="4325670"/>
            <a:ext cx="1035873" cy="261610"/>
          </a:xfrm>
          <a:prstGeom prst="rect">
            <a:avLst/>
          </a:prstGeom>
          <a:noFill/>
        </p:spPr>
        <p:txBody>
          <a:bodyPr wrap="none" rtlCol="0">
            <a:spAutoFit/>
          </a:bodyPr>
          <a:lstStyle/>
          <a:p>
            <a:r>
              <a:rPr kumimoji="1" lang="en-US" altLang="ja-JP" sz="1100" dirty="0" err="1">
                <a:latin typeface="Century"/>
                <a:cs typeface="Century"/>
              </a:rPr>
              <a:t>dc:references</a:t>
            </a:r>
            <a:endParaRPr kumimoji="1" lang="ja-JP" altLang="en-US" sz="1100" dirty="0">
              <a:latin typeface="Century"/>
              <a:cs typeface="Century"/>
            </a:endParaRPr>
          </a:p>
        </p:txBody>
      </p:sp>
      <p:sp>
        <p:nvSpPr>
          <p:cNvPr id="35" name="テキスト ボックス 34"/>
          <p:cNvSpPr txBox="1"/>
          <p:nvPr/>
        </p:nvSpPr>
        <p:spPr>
          <a:xfrm>
            <a:off x="6009928" y="4325670"/>
            <a:ext cx="1035873" cy="261610"/>
          </a:xfrm>
          <a:prstGeom prst="rect">
            <a:avLst/>
          </a:prstGeom>
          <a:noFill/>
        </p:spPr>
        <p:txBody>
          <a:bodyPr wrap="none" rtlCol="0">
            <a:spAutoFit/>
          </a:bodyPr>
          <a:lstStyle/>
          <a:p>
            <a:r>
              <a:rPr kumimoji="1" lang="en-US" altLang="ja-JP" sz="1100" dirty="0" err="1">
                <a:latin typeface="Century"/>
                <a:cs typeface="Century"/>
              </a:rPr>
              <a:t>dc:references</a:t>
            </a:r>
            <a:endParaRPr kumimoji="1" lang="ja-JP" altLang="en-US" sz="1100" dirty="0">
              <a:latin typeface="Century"/>
              <a:cs typeface="Century"/>
            </a:endParaRPr>
          </a:p>
        </p:txBody>
      </p:sp>
      <p:sp>
        <p:nvSpPr>
          <p:cNvPr id="36" name="テキスト ボックス 35"/>
          <p:cNvSpPr txBox="1"/>
          <p:nvPr/>
        </p:nvSpPr>
        <p:spPr>
          <a:xfrm>
            <a:off x="3114328" y="5163870"/>
            <a:ext cx="1035873" cy="261610"/>
          </a:xfrm>
          <a:prstGeom prst="rect">
            <a:avLst/>
          </a:prstGeom>
          <a:noFill/>
        </p:spPr>
        <p:txBody>
          <a:bodyPr wrap="none" rtlCol="0">
            <a:spAutoFit/>
          </a:bodyPr>
          <a:lstStyle/>
          <a:p>
            <a:r>
              <a:rPr kumimoji="1" lang="en-US" altLang="ja-JP" sz="1100" dirty="0" err="1">
                <a:latin typeface="Century"/>
                <a:cs typeface="Century"/>
              </a:rPr>
              <a:t>dc:references</a:t>
            </a:r>
            <a:endParaRPr kumimoji="1" lang="ja-JP" altLang="en-US" sz="1100" dirty="0">
              <a:latin typeface="Century"/>
              <a:cs typeface="Century"/>
            </a:endParaRPr>
          </a:p>
        </p:txBody>
      </p:sp>
      <p:sp>
        <p:nvSpPr>
          <p:cNvPr id="37" name="テキスト ボックス 36"/>
          <p:cNvSpPr txBox="1"/>
          <p:nvPr/>
        </p:nvSpPr>
        <p:spPr>
          <a:xfrm>
            <a:off x="5247928" y="5163870"/>
            <a:ext cx="1035873" cy="261610"/>
          </a:xfrm>
          <a:prstGeom prst="rect">
            <a:avLst/>
          </a:prstGeom>
          <a:noFill/>
        </p:spPr>
        <p:txBody>
          <a:bodyPr wrap="none" rtlCol="0">
            <a:spAutoFit/>
          </a:bodyPr>
          <a:lstStyle/>
          <a:p>
            <a:r>
              <a:rPr kumimoji="1" lang="en-US" altLang="ja-JP" sz="1100" dirty="0" err="1">
                <a:latin typeface="Century"/>
                <a:cs typeface="Century"/>
              </a:rPr>
              <a:t>dc:references</a:t>
            </a:r>
            <a:endParaRPr kumimoji="1" lang="ja-JP" altLang="en-US" sz="1100" dirty="0">
              <a:latin typeface="Century"/>
              <a:cs typeface="Century"/>
            </a:endParaRPr>
          </a:p>
        </p:txBody>
      </p:sp>
      <p:sp>
        <p:nvSpPr>
          <p:cNvPr id="38" name="テキスト ボックス 37"/>
          <p:cNvSpPr txBox="1"/>
          <p:nvPr/>
        </p:nvSpPr>
        <p:spPr>
          <a:xfrm>
            <a:off x="2383255" y="6002070"/>
            <a:ext cx="1035873" cy="261610"/>
          </a:xfrm>
          <a:prstGeom prst="rect">
            <a:avLst/>
          </a:prstGeom>
          <a:noFill/>
        </p:spPr>
        <p:txBody>
          <a:bodyPr wrap="none" rtlCol="0">
            <a:spAutoFit/>
          </a:bodyPr>
          <a:lstStyle/>
          <a:p>
            <a:r>
              <a:rPr kumimoji="1" lang="en-US" altLang="ja-JP" sz="1100" dirty="0" err="1">
                <a:latin typeface="Century"/>
                <a:cs typeface="Century"/>
              </a:rPr>
              <a:t>dc:references</a:t>
            </a:r>
            <a:endParaRPr kumimoji="1" lang="ja-JP" altLang="en-US" sz="1100" dirty="0">
              <a:latin typeface="Century"/>
              <a:cs typeface="Century"/>
            </a:endParaRPr>
          </a:p>
        </p:txBody>
      </p:sp>
      <p:sp>
        <p:nvSpPr>
          <p:cNvPr id="39" name="テキスト ボックス 38"/>
          <p:cNvSpPr txBox="1"/>
          <p:nvPr/>
        </p:nvSpPr>
        <p:spPr>
          <a:xfrm>
            <a:off x="6086128" y="6035080"/>
            <a:ext cx="1035873" cy="261610"/>
          </a:xfrm>
          <a:prstGeom prst="rect">
            <a:avLst/>
          </a:prstGeom>
          <a:noFill/>
        </p:spPr>
        <p:txBody>
          <a:bodyPr wrap="none" rtlCol="0">
            <a:spAutoFit/>
          </a:bodyPr>
          <a:lstStyle/>
          <a:p>
            <a:r>
              <a:rPr kumimoji="1" lang="en-US" altLang="ja-JP" sz="1100" dirty="0" err="1">
                <a:latin typeface="Century"/>
                <a:cs typeface="Century"/>
              </a:rPr>
              <a:t>dc:references</a:t>
            </a:r>
            <a:endParaRPr kumimoji="1" lang="ja-JP" altLang="en-US" sz="1100" dirty="0">
              <a:latin typeface="Century"/>
              <a:cs typeface="Century"/>
            </a:endParaRPr>
          </a:p>
        </p:txBody>
      </p:sp>
      <p:sp>
        <p:nvSpPr>
          <p:cNvPr id="40" name="テキスト ボックス 39"/>
          <p:cNvSpPr txBox="1"/>
          <p:nvPr/>
        </p:nvSpPr>
        <p:spPr>
          <a:xfrm>
            <a:off x="788466" y="5347102"/>
            <a:ext cx="829718" cy="261610"/>
          </a:xfrm>
          <a:prstGeom prst="rect">
            <a:avLst/>
          </a:prstGeom>
          <a:noFill/>
        </p:spPr>
        <p:txBody>
          <a:bodyPr wrap="none" rtlCol="0">
            <a:spAutoFit/>
          </a:bodyPr>
          <a:lstStyle/>
          <a:p>
            <a:r>
              <a:rPr kumimoji="1" lang="en-US" altLang="ja-JP" sz="1100" dirty="0" err="1">
                <a:latin typeface="Century"/>
                <a:cs typeface="Century"/>
              </a:rPr>
              <a:t>dc:creator</a:t>
            </a:r>
            <a:endParaRPr kumimoji="1" lang="ja-JP" altLang="en-US" sz="1100" dirty="0">
              <a:latin typeface="Century"/>
              <a:cs typeface="Century"/>
            </a:endParaRPr>
          </a:p>
        </p:txBody>
      </p:sp>
      <p:sp>
        <p:nvSpPr>
          <p:cNvPr id="41" name="テキスト ボックス 40"/>
          <p:cNvSpPr txBox="1"/>
          <p:nvPr/>
        </p:nvSpPr>
        <p:spPr>
          <a:xfrm>
            <a:off x="7738864" y="5120680"/>
            <a:ext cx="829718" cy="261610"/>
          </a:xfrm>
          <a:prstGeom prst="rect">
            <a:avLst/>
          </a:prstGeom>
          <a:noFill/>
        </p:spPr>
        <p:txBody>
          <a:bodyPr wrap="none" rtlCol="0">
            <a:spAutoFit/>
          </a:bodyPr>
          <a:lstStyle/>
          <a:p>
            <a:r>
              <a:rPr kumimoji="1" lang="en-US" altLang="ja-JP" sz="1100" dirty="0" err="1">
                <a:latin typeface="Century"/>
                <a:cs typeface="Century"/>
              </a:rPr>
              <a:t>dc:creator</a:t>
            </a:r>
            <a:endParaRPr kumimoji="1" lang="ja-JP" altLang="en-US" sz="1100" dirty="0">
              <a:latin typeface="Century"/>
              <a:cs typeface="Century"/>
            </a:endParaRPr>
          </a:p>
        </p:txBody>
      </p:sp>
      <p:sp>
        <p:nvSpPr>
          <p:cNvPr id="42" name="テキスト ボックス 41"/>
          <p:cNvSpPr txBox="1"/>
          <p:nvPr/>
        </p:nvSpPr>
        <p:spPr>
          <a:xfrm>
            <a:off x="1209328" y="4892080"/>
            <a:ext cx="1082348" cy="261610"/>
          </a:xfrm>
          <a:prstGeom prst="rect">
            <a:avLst/>
          </a:prstGeom>
          <a:noFill/>
        </p:spPr>
        <p:txBody>
          <a:bodyPr wrap="none" rtlCol="0">
            <a:spAutoFit/>
          </a:bodyPr>
          <a:lstStyle/>
          <a:p>
            <a:r>
              <a:rPr lang="en-US" altLang="ja-JP" sz="1100" dirty="0" err="1">
                <a:latin typeface="Century"/>
                <a:cs typeface="Century"/>
              </a:rPr>
              <a:t>l</a:t>
            </a:r>
            <a:r>
              <a:rPr kumimoji="1" lang="en-US" altLang="ja-JP" sz="1100" dirty="0" err="1">
                <a:latin typeface="Century"/>
                <a:cs typeface="Century"/>
              </a:rPr>
              <a:t>odac:location</a:t>
            </a:r>
            <a:endParaRPr kumimoji="1" lang="ja-JP" altLang="en-US" sz="1100" dirty="0">
              <a:latin typeface="Century"/>
              <a:cs typeface="Century"/>
            </a:endParaRPr>
          </a:p>
        </p:txBody>
      </p:sp>
      <p:sp>
        <p:nvSpPr>
          <p:cNvPr id="43" name="テキスト ボックス 42"/>
          <p:cNvSpPr txBox="1"/>
          <p:nvPr/>
        </p:nvSpPr>
        <p:spPr>
          <a:xfrm>
            <a:off x="6584508" y="4892080"/>
            <a:ext cx="1082348" cy="261610"/>
          </a:xfrm>
          <a:prstGeom prst="rect">
            <a:avLst/>
          </a:prstGeom>
          <a:noFill/>
        </p:spPr>
        <p:txBody>
          <a:bodyPr wrap="none" rtlCol="0">
            <a:spAutoFit/>
          </a:bodyPr>
          <a:lstStyle/>
          <a:p>
            <a:r>
              <a:rPr lang="en-US" altLang="ja-JP" sz="1100" dirty="0" err="1">
                <a:latin typeface="Century"/>
                <a:cs typeface="Century"/>
              </a:rPr>
              <a:t>lodac:location</a:t>
            </a:r>
            <a:endParaRPr kumimoji="1" lang="ja-JP" altLang="en-US" sz="1100" dirty="0">
              <a:latin typeface="Century"/>
              <a:cs typeface="Century"/>
            </a:endParaRPr>
          </a:p>
        </p:txBody>
      </p:sp>
      <p:cxnSp>
        <p:nvCxnSpPr>
          <p:cNvPr id="44" name="曲線コネクタ 43"/>
          <p:cNvCxnSpPr>
            <a:stCxn id="20" idx="7"/>
            <a:endCxn id="13" idx="7"/>
          </p:cNvCxnSpPr>
          <p:nvPr/>
        </p:nvCxnSpPr>
        <p:spPr>
          <a:xfrm rot="16200000" flipH="1">
            <a:off x="4010718" y="5214890"/>
            <a:ext cx="1686272" cy="12700"/>
          </a:xfrm>
          <a:prstGeom prst="curvedConnector5">
            <a:avLst>
              <a:gd name="adj1" fmla="val -13557"/>
              <a:gd name="adj2" fmla="val 3183772"/>
              <a:gd name="adj3" fmla="val 68075"/>
            </a:avLst>
          </a:prstGeom>
          <a:ln w="9525" cmpd="sng">
            <a:solidFill>
              <a:srgbClr val="000000"/>
            </a:solidFill>
            <a:prstDash val="dot"/>
            <a:tailEnd type="arrow"/>
          </a:ln>
          <a:effectLst/>
        </p:spPr>
        <p:style>
          <a:lnRef idx="2">
            <a:schemeClr val="accent1"/>
          </a:lnRef>
          <a:fillRef idx="0">
            <a:schemeClr val="accent1"/>
          </a:fillRef>
          <a:effectRef idx="1">
            <a:schemeClr val="accent1"/>
          </a:effectRef>
          <a:fontRef idx="minor">
            <a:schemeClr val="tx1"/>
          </a:fontRef>
        </p:style>
      </p:cxnSp>
      <p:cxnSp>
        <p:nvCxnSpPr>
          <p:cNvPr id="45" name="曲線コネクタ 44"/>
          <p:cNvCxnSpPr>
            <a:stCxn id="20" idx="1"/>
            <a:endCxn id="16" idx="1"/>
          </p:cNvCxnSpPr>
          <p:nvPr/>
        </p:nvCxnSpPr>
        <p:spPr>
          <a:xfrm rot="16200000" flipH="1">
            <a:off x="4003702" y="4790854"/>
            <a:ext cx="838200" cy="12700"/>
          </a:xfrm>
          <a:prstGeom prst="curvedConnector5">
            <a:avLst>
              <a:gd name="adj1" fmla="val -27273"/>
              <a:gd name="adj2" fmla="val -4097055"/>
              <a:gd name="adj3" fmla="val 100000"/>
            </a:avLst>
          </a:prstGeom>
          <a:ln w="9525" cmpd="sng">
            <a:solidFill>
              <a:srgbClr val="000000"/>
            </a:solidFill>
            <a:prstDash val="dot"/>
            <a:tailEnd type="arrow"/>
          </a:ln>
          <a:effectLst/>
        </p:spPr>
        <p:style>
          <a:lnRef idx="2">
            <a:schemeClr val="accent1"/>
          </a:lnRef>
          <a:fillRef idx="0">
            <a:schemeClr val="accent1"/>
          </a:fillRef>
          <a:effectRef idx="1">
            <a:schemeClr val="accent1"/>
          </a:effectRef>
          <a:fontRef idx="minor">
            <a:schemeClr val="tx1"/>
          </a:fontRef>
        </p:style>
      </p:cxnSp>
      <p:sp>
        <p:nvSpPr>
          <p:cNvPr id="46" name="テキスト ボックス 45"/>
          <p:cNvSpPr txBox="1"/>
          <p:nvPr/>
        </p:nvSpPr>
        <p:spPr>
          <a:xfrm>
            <a:off x="3056116" y="3944670"/>
            <a:ext cx="1082348" cy="261610"/>
          </a:xfrm>
          <a:prstGeom prst="rect">
            <a:avLst/>
          </a:prstGeom>
          <a:noFill/>
        </p:spPr>
        <p:txBody>
          <a:bodyPr wrap="none" rtlCol="0">
            <a:spAutoFit/>
          </a:bodyPr>
          <a:lstStyle/>
          <a:p>
            <a:r>
              <a:rPr lang="en-US" altLang="ja-JP" sz="1100" dirty="0" err="1">
                <a:latin typeface="Century"/>
                <a:cs typeface="Century"/>
              </a:rPr>
              <a:t>lodac:location</a:t>
            </a:r>
            <a:endParaRPr kumimoji="1" lang="ja-JP" altLang="en-US" sz="1100" dirty="0">
              <a:latin typeface="Century"/>
              <a:cs typeface="Century"/>
            </a:endParaRPr>
          </a:p>
        </p:txBody>
      </p:sp>
      <p:sp>
        <p:nvSpPr>
          <p:cNvPr id="47" name="テキスト ボックス 46"/>
          <p:cNvSpPr txBox="1"/>
          <p:nvPr/>
        </p:nvSpPr>
        <p:spPr>
          <a:xfrm>
            <a:off x="5095528" y="3944670"/>
            <a:ext cx="829718" cy="261610"/>
          </a:xfrm>
          <a:prstGeom prst="rect">
            <a:avLst/>
          </a:prstGeom>
          <a:noFill/>
        </p:spPr>
        <p:txBody>
          <a:bodyPr wrap="none" rtlCol="0">
            <a:spAutoFit/>
          </a:bodyPr>
          <a:lstStyle/>
          <a:p>
            <a:r>
              <a:rPr kumimoji="1" lang="en-US" altLang="ja-JP" sz="1100" dirty="0" err="1">
                <a:latin typeface="Century"/>
                <a:cs typeface="Century"/>
              </a:rPr>
              <a:t>dc:creator</a:t>
            </a:r>
            <a:endParaRPr kumimoji="1" lang="ja-JP" altLang="en-US" sz="1100" dirty="0">
              <a:latin typeface="Century"/>
              <a:cs typeface="Century"/>
            </a:endParaRPr>
          </a:p>
        </p:txBody>
      </p:sp>
      <p:sp>
        <p:nvSpPr>
          <p:cNvPr id="48" name="テキスト ボックス 47"/>
          <p:cNvSpPr txBox="1"/>
          <p:nvPr/>
        </p:nvSpPr>
        <p:spPr>
          <a:xfrm>
            <a:off x="1207827" y="3716759"/>
            <a:ext cx="1562485" cy="307777"/>
          </a:xfrm>
          <a:prstGeom prst="rect">
            <a:avLst/>
          </a:prstGeom>
          <a:noFill/>
        </p:spPr>
        <p:txBody>
          <a:bodyPr wrap="none" rtlCol="0">
            <a:spAutoFit/>
          </a:bodyPr>
          <a:lstStyle/>
          <a:p>
            <a:r>
              <a:rPr kumimoji="1" lang="ja-JP" altLang="en-US" sz="1400" dirty="0"/>
              <a:t>情報源</a:t>
            </a:r>
            <a:r>
              <a:rPr kumimoji="1" lang="en-US" altLang="ja-JP" sz="1400" dirty="0"/>
              <a:t>A</a:t>
            </a:r>
            <a:r>
              <a:rPr kumimoji="1" lang="ja-JP" altLang="en-US" sz="1400" dirty="0"/>
              <a:t>のデータ</a:t>
            </a:r>
            <a:endParaRPr kumimoji="1" lang="en-US" altLang="ja-JP" sz="1400" dirty="0"/>
          </a:p>
        </p:txBody>
      </p:sp>
      <p:sp>
        <p:nvSpPr>
          <p:cNvPr id="49" name="テキスト ボックス 48"/>
          <p:cNvSpPr txBox="1"/>
          <p:nvPr/>
        </p:nvSpPr>
        <p:spPr>
          <a:xfrm>
            <a:off x="4409728" y="4053880"/>
            <a:ext cx="466794" cy="261610"/>
          </a:xfrm>
          <a:prstGeom prst="rect">
            <a:avLst/>
          </a:prstGeom>
          <a:noFill/>
        </p:spPr>
        <p:txBody>
          <a:bodyPr wrap="none" rtlCol="0">
            <a:spAutoFit/>
          </a:bodyPr>
          <a:lstStyle/>
          <a:p>
            <a:r>
              <a:rPr kumimoji="1" lang="ja-JP" altLang="en-US" sz="1100" dirty="0"/>
              <a:t>作品</a:t>
            </a:r>
          </a:p>
        </p:txBody>
      </p:sp>
      <p:sp>
        <p:nvSpPr>
          <p:cNvPr id="50" name="テキスト ボックス 49"/>
          <p:cNvSpPr txBox="1"/>
          <p:nvPr/>
        </p:nvSpPr>
        <p:spPr>
          <a:xfrm>
            <a:off x="4333528" y="4935270"/>
            <a:ext cx="620683" cy="261610"/>
          </a:xfrm>
          <a:prstGeom prst="rect">
            <a:avLst/>
          </a:prstGeom>
          <a:noFill/>
        </p:spPr>
        <p:txBody>
          <a:bodyPr wrap="none" rtlCol="0">
            <a:spAutoFit/>
          </a:bodyPr>
          <a:lstStyle/>
          <a:p>
            <a:r>
              <a:rPr kumimoji="1" lang="ja-JP" altLang="en-US" sz="1100" dirty="0"/>
              <a:t>収蔵館</a:t>
            </a:r>
          </a:p>
        </p:txBody>
      </p:sp>
      <p:sp>
        <p:nvSpPr>
          <p:cNvPr id="51" name="テキスト ボックス 50"/>
          <p:cNvSpPr txBox="1"/>
          <p:nvPr/>
        </p:nvSpPr>
        <p:spPr>
          <a:xfrm>
            <a:off x="4400134" y="5773470"/>
            <a:ext cx="466794" cy="261610"/>
          </a:xfrm>
          <a:prstGeom prst="rect">
            <a:avLst/>
          </a:prstGeom>
          <a:noFill/>
        </p:spPr>
        <p:txBody>
          <a:bodyPr wrap="none" rtlCol="0">
            <a:spAutoFit/>
          </a:bodyPr>
          <a:lstStyle/>
          <a:p>
            <a:r>
              <a:rPr kumimoji="1" lang="ja-JP" altLang="en-US" sz="1100" dirty="0"/>
              <a:t>作者</a:t>
            </a:r>
          </a:p>
        </p:txBody>
      </p:sp>
    </p:spTree>
    <p:extLst>
      <p:ext uri="{BB962C8B-B14F-4D97-AF65-F5344CB8AC3E}">
        <p14:creationId xmlns:p14="http://schemas.microsoft.com/office/powerpoint/2010/main" val="4184827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情報の統合</a:t>
            </a:r>
          </a:p>
        </p:txBody>
      </p:sp>
      <p:sp>
        <p:nvSpPr>
          <p:cNvPr id="3" name="コンテンツ プレースホルダー 2"/>
          <p:cNvSpPr>
            <a:spLocks noGrp="1"/>
          </p:cNvSpPr>
          <p:nvPr>
            <p:ph idx="1"/>
          </p:nvPr>
        </p:nvSpPr>
        <p:spPr/>
        <p:txBody>
          <a:bodyPr/>
          <a:lstStyle/>
          <a:p>
            <a:r>
              <a:rPr kumimoji="1" lang="ja-JP" altLang="en-US" sz="2000" dirty="0"/>
              <a:t>日本美術シソーラスを中心とした</a:t>
            </a:r>
            <a:r>
              <a:rPr lang="ja-JP" altLang="en-US" sz="2000" dirty="0"/>
              <a:t>「</a:t>
            </a:r>
            <a:r>
              <a:rPr kumimoji="1" lang="ja-JP" altLang="en-US" sz="2000" dirty="0"/>
              <a:t>名寄せ」</a:t>
            </a:r>
            <a:endParaRPr kumimoji="1" lang="en-US" altLang="ja-JP" sz="2000" dirty="0"/>
          </a:p>
          <a:p>
            <a:pPr lvl="1"/>
            <a:r>
              <a:rPr lang="ja-JP" altLang="en-US" sz="2000" dirty="0"/>
              <a:t>メンテナンスされている知識体系</a:t>
            </a:r>
            <a:endParaRPr kumimoji="1" lang="en-US" altLang="ja-JP" sz="2000" dirty="0"/>
          </a:p>
          <a:p>
            <a:r>
              <a:rPr lang="ja-JP" altLang="en-US" sz="2000" dirty="0"/>
              <a:t>文字列マッチによる統合</a:t>
            </a:r>
            <a:endParaRPr lang="en-US" altLang="ja-JP" sz="2000" dirty="0"/>
          </a:p>
          <a:p>
            <a:pPr lvl="1"/>
            <a:r>
              <a:rPr kumimoji="1" lang="ja-JP" altLang="en-US" sz="2000" dirty="0"/>
              <a:t>作者名はユニークネスが高い</a:t>
            </a:r>
            <a:endParaRPr kumimoji="1" lang="en-US" altLang="ja-JP" sz="2000" dirty="0"/>
          </a:p>
          <a:p>
            <a:pPr lvl="2"/>
            <a:r>
              <a:rPr lang="ja-JP" altLang="en-US" sz="2000" dirty="0"/>
              <a:t>論文・書籍では同姓同名が多い</a:t>
            </a:r>
            <a:endParaRPr lang="en-US" altLang="ja-JP" sz="2000" dirty="0"/>
          </a:p>
          <a:p>
            <a:pPr lvl="3"/>
            <a:r>
              <a:rPr lang="ja-JP" altLang="en-US" sz="2000" dirty="0"/>
              <a:t>組織・機械処理による名寄せが必要（後述）</a:t>
            </a:r>
            <a:endParaRPr kumimoji="1" lang="ja-JP" altLang="en-US" sz="2000" dirty="0"/>
          </a:p>
        </p:txBody>
      </p:sp>
      <p:pic>
        <p:nvPicPr>
          <p:cNvPr id="5" name="図 4"/>
          <p:cNvPicPr>
            <a:picLocks noChangeAspect="1"/>
          </p:cNvPicPr>
          <p:nvPr/>
        </p:nvPicPr>
        <p:blipFill>
          <a:blip r:embed="rId2"/>
          <a:stretch>
            <a:fillRect/>
          </a:stretch>
        </p:blipFill>
        <p:spPr>
          <a:xfrm>
            <a:off x="395536" y="3933056"/>
            <a:ext cx="2245553" cy="2661863"/>
          </a:xfrm>
          <a:prstGeom prst="rect">
            <a:avLst/>
          </a:prstGeom>
          <a:ln>
            <a:solidFill>
              <a:srgbClr val="6F6F74"/>
            </a:solidFill>
          </a:ln>
        </p:spPr>
      </p:pic>
      <p:sp>
        <p:nvSpPr>
          <p:cNvPr id="7" name="右中かっこ 6"/>
          <p:cNvSpPr/>
          <p:nvPr/>
        </p:nvSpPr>
        <p:spPr>
          <a:xfrm>
            <a:off x="2681536" y="3933056"/>
            <a:ext cx="228600" cy="1371600"/>
          </a:xfrm>
          <a:prstGeom prst="rightBrace">
            <a:avLst/>
          </a:prstGeom>
          <a:ln w="28575"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2833936" y="4476636"/>
            <a:ext cx="1261884" cy="523220"/>
          </a:xfrm>
          <a:prstGeom prst="rect">
            <a:avLst/>
          </a:prstGeom>
          <a:noFill/>
          <a:ln>
            <a:noFill/>
          </a:ln>
        </p:spPr>
        <p:txBody>
          <a:bodyPr wrap="none" rtlCol="0">
            <a:spAutoFit/>
          </a:bodyPr>
          <a:lstStyle/>
          <a:p>
            <a:r>
              <a:rPr kumimoji="1" lang="ja-JP" altLang="en-US" sz="1400" dirty="0"/>
              <a:t>各館作品情報</a:t>
            </a:r>
            <a:endParaRPr kumimoji="1" lang="en-US" altLang="ja-JP" sz="1400" dirty="0"/>
          </a:p>
          <a:p>
            <a:r>
              <a:rPr kumimoji="1" lang="ja-JP" altLang="en-US" sz="1400" dirty="0"/>
              <a:t>へリンク</a:t>
            </a:r>
          </a:p>
        </p:txBody>
      </p:sp>
      <p:sp>
        <p:nvSpPr>
          <p:cNvPr id="9" name="右中かっこ 8"/>
          <p:cNvSpPr/>
          <p:nvPr/>
        </p:nvSpPr>
        <p:spPr>
          <a:xfrm>
            <a:off x="2681536" y="5685656"/>
            <a:ext cx="228600" cy="381000"/>
          </a:xfrm>
          <a:prstGeom prst="rightBrace">
            <a:avLst/>
          </a:prstGeom>
          <a:ln w="28575"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0" name="テキスト ボックス 9"/>
          <p:cNvSpPr txBox="1"/>
          <p:nvPr/>
        </p:nvSpPr>
        <p:spPr>
          <a:xfrm>
            <a:off x="2833936" y="5682679"/>
            <a:ext cx="852054" cy="307777"/>
          </a:xfrm>
          <a:prstGeom prst="rect">
            <a:avLst/>
          </a:prstGeom>
          <a:noFill/>
          <a:ln>
            <a:noFill/>
          </a:ln>
        </p:spPr>
        <p:txBody>
          <a:bodyPr wrap="none" rtlCol="0">
            <a:spAutoFit/>
          </a:bodyPr>
          <a:lstStyle/>
          <a:p>
            <a:r>
              <a:rPr kumimoji="1" lang="en-US" altLang="ja-JP" sz="1400" dirty="0" err="1"/>
              <a:t>DBpedia</a:t>
            </a:r>
            <a:endParaRPr kumimoji="1" lang="ja-JP" altLang="en-US" sz="1400" dirty="0"/>
          </a:p>
        </p:txBody>
      </p:sp>
      <p:sp>
        <p:nvSpPr>
          <p:cNvPr id="11" name="右中かっこ 10"/>
          <p:cNvSpPr/>
          <p:nvPr/>
        </p:nvSpPr>
        <p:spPr>
          <a:xfrm>
            <a:off x="2681536" y="6142856"/>
            <a:ext cx="228600" cy="381000"/>
          </a:xfrm>
          <a:prstGeom prst="rightBrace">
            <a:avLst/>
          </a:prstGeom>
          <a:ln w="28575"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2" name="テキスト ボックス 11"/>
          <p:cNvSpPr txBox="1"/>
          <p:nvPr/>
        </p:nvSpPr>
        <p:spPr>
          <a:xfrm>
            <a:off x="2833936" y="6153036"/>
            <a:ext cx="1923889" cy="523220"/>
          </a:xfrm>
          <a:prstGeom prst="rect">
            <a:avLst/>
          </a:prstGeom>
          <a:noFill/>
          <a:ln>
            <a:noFill/>
          </a:ln>
        </p:spPr>
        <p:txBody>
          <a:bodyPr wrap="none" rtlCol="0">
            <a:spAutoFit/>
          </a:bodyPr>
          <a:lstStyle/>
          <a:p>
            <a:r>
              <a:rPr kumimoji="1" lang="ja-JP" altLang="en-US" sz="1400" dirty="0"/>
              <a:t>基準情報</a:t>
            </a:r>
            <a:br>
              <a:rPr kumimoji="1" lang="en-US" altLang="ja-JP" sz="1400" dirty="0"/>
            </a:br>
            <a:r>
              <a:rPr kumimoji="1" lang="en-US" altLang="ja-JP" sz="1400" dirty="0"/>
              <a:t>(</a:t>
            </a:r>
            <a:r>
              <a:rPr kumimoji="1" lang="ja-JP" altLang="en-US" sz="1400" dirty="0"/>
              <a:t>日本美術シソーラス</a:t>
            </a:r>
            <a:r>
              <a:rPr kumimoji="1" lang="en-US" altLang="ja-JP" sz="1400" dirty="0"/>
              <a:t>)</a:t>
            </a:r>
            <a:endParaRPr kumimoji="1" lang="ja-JP" altLang="en-US" sz="1400" dirty="0"/>
          </a:p>
        </p:txBody>
      </p:sp>
      <p:pic>
        <p:nvPicPr>
          <p:cNvPr id="13" name="図 12"/>
          <p:cNvPicPr>
            <a:picLocks noChangeAspect="1"/>
          </p:cNvPicPr>
          <p:nvPr/>
        </p:nvPicPr>
        <p:blipFill>
          <a:blip r:embed="rId3"/>
          <a:stretch>
            <a:fillRect/>
          </a:stretch>
        </p:blipFill>
        <p:spPr>
          <a:xfrm>
            <a:off x="4967536" y="4295607"/>
            <a:ext cx="1752600" cy="1771049"/>
          </a:xfrm>
          <a:prstGeom prst="rect">
            <a:avLst/>
          </a:prstGeom>
          <a:ln>
            <a:solidFill>
              <a:srgbClr val="6F6F74"/>
            </a:solidFill>
          </a:ln>
        </p:spPr>
      </p:pic>
      <p:pic>
        <p:nvPicPr>
          <p:cNvPr id="14" name="図 13"/>
          <p:cNvPicPr>
            <a:picLocks noChangeAspect="1"/>
          </p:cNvPicPr>
          <p:nvPr/>
        </p:nvPicPr>
        <p:blipFill>
          <a:blip r:embed="rId4"/>
          <a:stretch>
            <a:fillRect/>
          </a:stretch>
        </p:blipFill>
        <p:spPr>
          <a:xfrm>
            <a:off x="5546570" y="5442566"/>
            <a:ext cx="2087966" cy="1157490"/>
          </a:xfrm>
          <a:prstGeom prst="rect">
            <a:avLst/>
          </a:prstGeom>
          <a:ln>
            <a:solidFill>
              <a:srgbClr val="6F6F74"/>
            </a:solidFill>
          </a:ln>
        </p:spPr>
      </p:pic>
      <p:pic>
        <p:nvPicPr>
          <p:cNvPr id="15" name="図 14"/>
          <p:cNvPicPr>
            <a:picLocks noChangeAspect="1"/>
          </p:cNvPicPr>
          <p:nvPr/>
        </p:nvPicPr>
        <p:blipFill>
          <a:blip r:embed="rId5"/>
          <a:stretch>
            <a:fillRect/>
          </a:stretch>
        </p:blipFill>
        <p:spPr>
          <a:xfrm>
            <a:off x="6720136" y="4695056"/>
            <a:ext cx="2057400" cy="1641063"/>
          </a:xfrm>
          <a:prstGeom prst="rect">
            <a:avLst/>
          </a:prstGeom>
          <a:ln>
            <a:solidFill>
              <a:srgbClr val="6F6F74"/>
            </a:solidFill>
          </a:ln>
        </p:spPr>
      </p:pic>
      <p:sp>
        <p:nvSpPr>
          <p:cNvPr id="16" name="テキスト ボックス 15"/>
          <p:cNvSpPr txBox="1"/>
          <p:nvPr/>
        </p:nvSpPr>
        <p:spPr>
          <a:xfrm>
            <a:off x="6796336" y="4314056"/>
            <a:ext cx="1800493" cy="307777"/>
          </a:xfrm>
          <a:prstGeom prst="rect">
            <a:avLst/>
          </a:prstGeom>
          <a:noFill/>
          <a:ln>
            <a:noFill/>
          </a:ln>
        </p:spPr>
        <p:txBody>
          <a:bodyPr wrap="none" rtlCol="0">
            <a:spAutoFit/>
          </a:bodyPr>
          <a:lstStyle/>
          <a:p>
            <a:r>
              <a:rPr kumimoji="1" lang="ja-JP" altLang="en-US" sz="1400" dirty="0"/>
              <a:t>他の情報源へリンク</a:t>
            </a:r>
          </a:p>
        </p:txBody>
      </p:sp>
      <p:sp>
        <p:nvSpPr>
          <p:cNvPr id="17" name="右矢印 16"/>
          <p:cNvSpPr/>
          <p:nvPr/>
        </p:nvSpPr>
        <p:spPr>
          <a:xfrm>
            <a:off x="4205536" y="4237856"/>
            <a:ext cx="533400" cy="1828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5855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188640"/>
            <a:ext cx="6934200" cy="762000"/>
          </a:xfrm>
        </p:spPr>
        <p:txBody>
          <a:bodyPr/>
          <a:lstStyle/>
          <a:p>
            <a:r>
              <a:rPr lang="en-US" altLang="ja-JP" dirty="0"/>
              <a:t>LODAC</a:t>
            </a:r>
            <a:r>
              <a:rPr lang="ja-JP" altLang="en-US" dirty="0"/>
              <a:t>データベース</a:t>
            </a:r>
            <a:endParaRPr kumimoji="1" lang="ja-JP" altLang="en-US" dirty="0"/>
          </a:p>
        </p:txBody>
      </p:sp>
      <p:grpSp>
        <p:nvGrpSpPr>
          <p:cNvPr id="7" name="図形グループ 6"/>
          <p:cNvGrpSpPr/>
          <p:nvPr/>
        </p:nvGrpSpPr>
        <p:grpSpPr>
          <a:xfrm>
            <a:off x="533400" y="1219200"/>
            <a:ext cx="8153400" cy="4906029"/>
            <a:chOff x="533400" y="1219200"/>
            <a:chExt cx="8153400" cy="4906029"/>
          </a:xfrm>
        </p:grpSpPr>
        <p:pic>
          <p:nvPicPr>
            <p:cNvPr id="5" name="図 4"/>
            <p:cNvPicPr>
              <a:picLocks noChangeAspect="1"/>
            </p:cNvPicPr>
            <p:nvPr/>
          </p:nvPicPr>
          <p:blipFill>
            <a:blip r:embed="rId3"/>
            <a:stretch>
              <a:fillRect/>
            </a:stretch>
          </p:blipFill>
          <p:spPr>
            <a:xfrm>
              <a:off x="533400" y="1219200"/>
              <a:ext cx="8153400" cy="4906029"/>
            </a:xfrm>
            <a:prstGeom prst="rect">
              <a:avLst/>
            </a:prstGeom>
          </p:spPr>
        </p:pic>
        <p:sp>
          <p:nvSpPr>
            <p:cNvPr id="6" name="角丸四角形 5"/>
            <p:cNvSpPr/>
            <p:nvPr/>
          </p:nvSpPr>
          <p:spPr>
            <a:xfrm>
              <a:off x="2819400" y="3962400"/>
              <a:ext cx="3962400" cy="685800"/>
            </a:xfrm>
            <a:prstGeom prst="round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0" name="図形グループ 9"/>
          <p:cNvGrpSpPr/>
          <p:nvPr/>
        </p:nvGrpSpPr>
        <p:grpSpPr>
          <a:xfrm>
            <a:off x="533400" y="1256991"/>
            <a:ext cx="8382000" cy="5067609"/>
            <a:chOff x="533400" y="1256991"/>
            <a:chExt cx="8382000" cy="5067609"/>
          </a:xfrm>
        </p:grpSpPr>
        <p:pic>
          <p:nvPicPr>
            <p:cNvPr id="8" name="図 7"/>
            <p:cNvPicPr>
              <a:picLocks noChangeAspect="1"/>
            </p:cNvPicPr>
            <p:nvPr/>
          </p:nvPicPr>
          <p:blipFill>
            <a:blip r:embed="rId4"/>
            <a:stretch>
              <a:fillRect/>
            </a:stretch>
          </p:blipFill>
          <p:spPr>
            <a:xfrm>
              <a:off x="533400" y="1256991"/>
              <a:ext cx="7139930" cy="5067609"/>
            </a:xfrm>
            <a:prstGeom prst="rect">
              <a:avLst/>
            </a:prstGeom>
          </p:spPr>
        </p:pic>
        <p:sp>
          <p:nvSpPr>
            <p:cNvPr id="9" name="円形吹き出し 8"/>
            <p:cNvSpPr/>
            <p:nvPr/>
          </p:nvSpPr>
          <p:spPr>
            <a:xfrm>
              <a:off x="6781800" y="1981200"/>
              <a:ext cx="2133600" cy="1371600"/>
            </a:xfrm>
            <a:prstGeom prst="wedgeEllipseCallout">
              <a:avLst>
                <a:gd name="adj1" fmla="val -58648"/>
                <a:gd name="adj2" fmla="val 57053"/>
              </a:avLst>
            </a:prstGeom>
            <a:solidFill>
              <a:srgbClr val="E05A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t>統合情報</a:t>
              </a:r>
              <a:br>
                <a:rPr kumimoji="1" lang="en-US" altLang="ja-JP" dirty="0"/>
              </a:br>
              <a:r>
                <a:rPr kumimoji="1" lang="en-US" altLang="ja-JP" dirty="0"/>
                <a:t>(</a:t>
              </a:r>
              <a:r>
                <a:rPr kumimoji="1" lang="ja-JP" altLang="en-US" dirty="0"/>
                <a:t>作品</a:t>
              </a:r>
              <a:r>
                <a:rPr kumimoji="1" lang="en-US" altLang="ja-JP" dirty="0"/>
                <a:t>)</a:t>
              </a:r>
              <a:r>
                <a:rPr kumimoji="1" lang="ja-JP" altLang="en-US" dirty="0"/>
                <a:t>一覧</a:t>
              </a:r>
            </a:p>
          </p:txBody>
        </p:sp>
      </p:grpSp>
      <p:grpSp>
        <p:nvGrpSpPr>
          <p:cNvPr id="15" name="図形グループ 14"/>
          <p:cNvGrpSpPr/>
          <p:nvPr/>
        </p:nvGrpSpPr>
        <p:grpSpPr>
          <a:xfrm>
            <a:off x="533400" y="1219200"/>
            <a:ext cx="7543800" cy="5170263"/>
            <a:chOff x="533400" y="1219200"/>
            <a:chExt cx="7543800" cy="5170263"/>
          </a:xfrm>
        </p:grpSpPr>
        <p:pic>
          <p:nvPicPr>
            <p:cNvPr id="11" name="図 10"/>
            <p:cNvPicPr>
              <a:picLocks noChangeAspect="1"/>
            </p:cNvPicPr>
            <p:nvPr/>
          </p:nvPicPr>
          <p:blipFill>
            <a:blip r:embed="rId5"/>
            <a:stretch>
              <a:fillRect/>
            </a:stretch>
          </p:blipFill>
          <p:spPr>
            <a:xfrm>
              <a:off x="533400" y="1219200"/>
              <a:ext cx="7543800" cy="5170263"/>
            </a:xfrm>
            <a:prstGeom prst="rect">
              <a:avLst/>
            </a:prstGeom>
          </p:spPr>
        </p:pic>
        <p:sp>
          <p:nvSpPr>
            <p:cNvPr id="12" name="角丸四角形 11"/>
            <p:cNvSpPr/>
            <p:nvPr/>
          </p:nvSpPr>
          <p:spPr>
            <a:xfrm>
              <a:off x="3657600" y="2667000"/>
              <a:ext cx="3581400" cy="990600"/>
            </a:xfrm>
            <a:prstGeom prst="roundRect">
              <a:avLst/>
            </a:prstGeom>
            <a:noFill/>
            <a:ln w="19050" cmpd="sng">
              <a:solidFill>
                <a:srgbClr val="E05A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3200400" y="4267200"/>
              <a:ext cx="4495800" cy="2057400"/>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角丸四角形吹き出し 13"/>
            <p:cNvSpPr/>
            <p:nvPr/>
          </p:nvSpPr>
          <p:spPr>
            <a:xfrm>
              <a:off x="533400" y="2667000"/>
              <a:ext cx="2743200" cy="1447800"/>
            </a:xfrm>
            <a:prstGeom prst="wedgeRoundRectCallout">
              <a:avLst>
                <a:gd name="adj1" fmla="val 42892"/>
                <a:gd name="adj2" fmla="val 71788"/>
                <a:gd name="adj3" fmla="val 1666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sz="2400" dirty="0" err="1">
                  <a:solidFill>
                    <a:srgbClr val="9F1B13"/>
                  </a:solidFill>
                </a:rPr>
                <a:t>WikiPedia</a:t>
              </a:r>
              <a:r>
                <a:rPr kumimoji="1" lang="ja-JP" altLang="en-US" sz="2400" dirty="0">
                  <a:solidFill>
                    <a:srgbClr val="9F1B13"/>
                  </a:solidFill>
                </a:rPr>
                <a:t>の</a:t>
              </a:r>
              <a:endParaRPr kumimoji="1" lang="en-US" altLang="ja-JP" sz="2400" dirty="0">
                <a:solidFill>
                  <a:srgbClr val="9F1B13"/>
                </a:solidFill>
              </a:endParaRPr>
            </a:p>
            <a:p>
              <a:pPr algn="ctr"/>
              <a:r>
                <a:rPr kumimoji="1" lang="ja-JP" altLang="en-US" sz="2400" dirty="0">
                  <a:solidFill>
                    <a:srgbClr val="9F1B13"/>
                  </a:solidFill>
                </a:rPr>
                <a:t>解説分を引用！</a:t>
              </a:r>
            </a:p>
          </p:txBody>
        </p:sp>
      </p:grpSp>
      <p:grpSp>
        <p:nvGrpSpPr>
          <p:cNvPr id="18" name="図形グループ 17"/>
          <p:cNvGrpSpPr/>
          <p:nvPr/>
        </p:nvGrpSpPr>
        <p:grpSpPr>
          <a:xfrm>
            <a:off x="533400" y="1143000"/>
            <a:ext cx="7599889" cy="5029200"/>
            <a:chOff x="533400" y="1143000"/>
            <a:chExt cx="7599889" cy="5029200"/>
          </a:xfrm>
        </p:grpSpPr>
        <p:pic>
          <p:nvPicPr>
            <p:cNvPr id="16" name="図 15"/>
            <p:cNvPicPr>
              <a:picLocks noChangeAspect="1"/>
            </p:cNvPicPr>
            <p:nvPr/>
          </p:nvPicPr>
          <p:blipFill>
            <a:blip r:embed="rId6"/>
            <a:stretch>
              <a:fillRect/>
            </a:stretch>
          </p:blipFill>
          <p:spPr>
            <a:xfrm>
              <a:off x="533400" y="1143000"/>
              <a:ext cx="7599889" cy="5029200"/>
            </a:xfrm>
            <a:prstGeom prst="rect">
              <a:avLst/>
            </a:prstGeom>
          </p:spPr>
        </p:pic>
        <p:sp>
          <p:nvSpPr>
            <p:cNvPr id="17" name="円形吹き出し 16"/>
            <p:cNvSpPr/>
            <p:nvPr/>
          </p:nvSpPr>
          <p:spPr>
            <a:xfrm>
              <a:off x="838200" y="1447800"/>
              <a:ext cx="3581400" cy="1447800"/>
            </a:xfrm>
            <a:prstGeom prst="wedgeEllipseCallout">
              <a:avLst>
                <a:gd name="adj1" fmla="val 36913"/>
                <a:gd name="adj2" fmla="val 7075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dirty="0">
                  <a:solidFill>
                    <a:schemeClr val="accent2">
                      <a:lumMod val="50000"/>
                    </a:schemeClr>
                  </a:solidFill>
                </a:rPr>
                <a:t>日本美術シソーラスの情報，専門性が高い</a:t>
              </a:r>
              <a:endParaRPr kumimoji="1" lang="en-US" altLang="ja-JP" dirty="0">
                <a:solidFill>
                  <a:schemeClr val="accent2">
                    <a:lumMod val="50000"/>
                  </a:schemeClr>
                </a:solidFill>
              </a:endParaRPr>
            </a:p>
          </p:txBody>
        </p:sp>
      </p:grpSp>
      <p:grpSp>
        <p:nvGrpSpPr>
          <p:cNvPr id="19" name="図形グループ 18"/>
          <p:cNvGrpSpPr/>
          <p:nvPr/>
        </p:nvGrpSpPr>
        <p:grpSpPr>
          <a:xfrm>
            <a:off x="533400" y="1066800"/>
            <a:ext cx="7086600" cy="5192705"/>
            <a:chOff x="533400" y="1066800"/>
            <a:chExt cx="7086600" cy="5192705"/>
          </a:xfrm>
        </p:grpSpPr>
        <p:pic>
          <p:nvPicPr>
            <p:cNvPr id="4" name="図 3"/>
            <p:cNvPicPr>
              <a:picLocks noChangeAspect="1"/>
            </p:cNvPicPr>
            <p:nvPr/>
          </p:nvPicPr>
          <p:blipFill>
            <a:blip r:embed="rId7"/>
            <a:stretch>
              <a:fillRect/>
            </a:stretch>
          </p:blipFill>
          <p:spPr>
            <a:xfrm>
              <a:off x="533400" y="1066800"/>
              <a:ext cx="5410200" cy="5192705"/>
            </a:xfrm>
            <a:prstGeom prst="rect">
              <a:avLst/>
            </a:prstGeom>
          </p:spPr>
        </p:pic>
        <p:sp>
          <p:nvSpPr>
            <p:cNvPr id="21" name="円形吹き出し 20"/>
            <p:cNvSpPr/>
            <p:nvPr/>
          </p:nvSpPr>
          <p:spPr>
            <a:xfrm>
              <a:off x="5029200" y="1143000"/>
              <a:ext cx="2590800" cy="1371600"/>
            </a:xfrm>
            <a:prstGeom prst="wedgeEllipseCallout">
              <a:avLst>
                <a:gd name="adj1" fmla="val -58648"/>
                <a:gd name="adj2" fmla="val 57053"/>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SPARQL Endpoint</a:t>
              </a:r>
              <a:r>
                <a:rPr kumimoji="1" lang="ja-JP" altLang="en-US" dirty="0"/>
                <a:t>の提供</a:t>
              </a:r>
            </a:p>
          </p:txBody>
        </p:sp>
      </p:grpSp>
    </p:spTree>
    <p:extLst>
      <p:ext uri="{BB962C8B-B14F-4D97-AF65-F5344CB8AC3E}">
        <p14:creationId xmlns:p14="http://schemas.microsoft.com/office/powerpoint/2010/main" val="85287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10"/>
                                        </p:tgtEl>
                                      </p:cBhvr>
                                    </p:animEffect>
                                    <p:anim calcmode="lin" valueType="num">
                                      <p:cBhvr>
                                        <p:cTn id="19" dur="1000"/>
                                        <p:tgtEl>
                                          <p:spTgt spid="10"/>
                                        </p:tgtEl>
                                        <p:attrNameLst>
                                          <p:attrName>ppt_x</p:attrName>
                                        </p:attrNameLst>
                                      </p:cBhvr>
                                      <p:tavLst>
                                        <p:tav tm="0">
                                          <p:val>
                                            <p:strVal val="ppt_x"/>
                                          </p:val>
                                        </p:tav>
                                        <p:tav tm="100000">
                                          <p:val>
                                            <p:strVal val="ppt_x"/>
                                          </p:val>
                                        </p:tav>
                                      </p:tavLst>
                                    </p:anim>
                                    <p:anim calcmode="lin" valueType="num">
                                      <p:cBhvr>
                                        <p:cTn id="20" dur="1000"/>
                                        <p:tgtEl>
                                          <p:spTgt spid="10"/>
                                        </p:tgtEl>
                                        <p:attrNameLst>
                                          <p:attrName>ppt_y</p:attrName>
                                        </p:attrNameLst>
                                      </p:cBhvr>
                                      <p:tavLst>
                                        <p:tav tm="0">
                                          <p:val>
                                            <p:strVal val="ppt_y"/>
                                          </p:val>
                                        </p:tav>
                                        <p:tav tm="100000">
                                          <p:val>
                                            <p:strVal val="ppt_y+.1"/>
                                          </p:val>
                                        </p:tav>
                                      </p:tavLst>
                                    </p:anim>
                                    <p:set>
                                      <p:cBhvr>
                                        <p:cTn id="21" dur="1" fill="hold">
                                          <p:stCondLst>
                                            <p:cond delay="999"/>
                                          </p:stCondLst>
                                        </p:cTn>
                                        <p:tgtEl>
                                          <p:spTgt spid="10"/>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nodeType="clickEffect">
                                  <p:stCondLst>
                                    <p:cond delay="0"/>
                                  </p:stCondLst>
                                  <p:childTnLst>
                                    <p:animEffect transition="out" filter="fade">
                                      <p:cBhvr>
                                        <p:cTn id="30" dur="1000"/>
                                        <p:tgtEl>
                                          <p:spTgt spid="15"/>
                                        </p:tgtEl>
                                      </p:cBhvr>
                                    </p:animEffect>
                                    <p:anim calcmode="lin" valueType="num">
                                      <p:cBhvr>
                                        <p:cTn id="31" dur="1000"/>
                                        <p:tgtEl>
                                          <p:spTgt spid="15"/>
                                        </p:tgtEl>
                                        <p:attrNameLst>
                                          <p:attrName>ppt_x</p:attrName>
                                        </p:attrNameLst>
                                      </p:cBhvr>
                                      <p:tavLst>
                                        <p:tav tm="0">
                                          <p:val>
                                            <p:strVal val="ppt_x"/>
                                          </p:val>
                                        </p:tav>
                                        <p:tav tm="100000">
                                          <p:val>
                                            <p:strVal val="ppt_x"/>
                                          </p:val>
                                        </p:tav>
                                      </p:tavLst>
                                    </p:anim>
                                    <p:anim calcmode="lin" valueType="num">
                                      <p:cBhvr>
                                        <p:cTn id="32" dur="1000"/>
                                        <p:tgtEl>
                                          <p:spTgt spid="15"/>
                                        </p:tgtEl>
                                        <p:attrNameLst>
                                          <p:attrName>ppt_y</p:attrName>
                                        </p:attrNameLst>
                                      </p:cBhvr>
                                      <p:tavLst>
                                        <p:tav tm="0">
                                          <p:val>
                                            <p:strVal val="ppt_y"/>
                                          </p:val>
                                        </p:tav>
                                        <p:tav tm="100000">
                                          <p:val>
                                            <p:strVal val="ppt_y+.1"/>
                                          </p:val>
                                        </p:tav>
                                      </p:tavLst>
                                    </p:anim>
                                    <p:set>
                                      <p:cBhvr>
                                        <p:cTn id="33" dur="1" fill="hold">
                                          <p:stCondLst>
                                            <p:cond delay="999"/>
                                          </p:stCondLst>
                                        </p:cTn>
                                        <p:tgtEl>
                                          <p:spTgt spid="15"/>
                                        </p:tgtEl>
                                        <p:attrNameLst>
                                          <p:attrName>style.visibility</p:attrName>
                                        </p:attrNameLst>
                                      </p:cBhvr>
                                      <p:to>
                                        <p:strVal val="hidden"/>
                                      </p:to>
                                    </p:set>
                                  </p:childTnLst>
                                </p:cTn>
                              </p:par>
                              <p:par>
                                <p:cTn id="34" presetID="42"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nodeType="clickEffect">
                                  <p:stCondLst>
                                    <p:cond delay="0"/>
                                  </p:stCondLst>
                                  <p:childTnLst>
                                    <p:animEffect transition="out" filter="fade">
                                      <p:cBhvr>
                                        <p:cTn id="42" dur="1000"/>
                                        <p:tgtEl>
                                          <p:spTgt spid="18"/>
                                        </p:tgtEl>
                                      </p:cBhvr>
                                    </p:animEffect>
                                    <p:anim calcmode="lin" valueType="num">
                                      <p:cBhvr>
                                        <p:cTn id="43" dur="1000"/>
                                        <p:tgtEl>
                                          <p:spTgt spid="18"/>
                                        </p:tgtEl>
                                        <p:attrNameLst>
                                          <p:attrName>ppt_x</p:attrName>
                                        </p:attrNameLst>
                                      </p:cBhvr>
                                      <p:tavLst>
                                        <p:tav tm="0">
                                          <p:val>
                                            <p:strVal val="ppt_x"/>
                                          </p:val>
                                        </p:tav>
                                        <p:tav tm="100000">
                                          <p:val>
                                            <p:strVal val="ppt_x"/>
                                          </p:val>
                                        </p:tav>
                                      </p:tavLst>
                                    </p:anim>
                                    <p:anim calcmode="lin" valueType="num">
                                      <p:cBhvr>
                                        <p:cTn id="44" dur="1000"/>
                                        <p:tgtEl>
                                          <p:spTgt spid="18"/>
                                        </p:tgtEl>
                                        <p:attrNameLst>
                                          <p:attrName>ppt_y</p:attrName>
                                        </p:attrNameLst>
                                      </p:cBhvr>
                                      <p:tavLst>
                                        <p:tav tm="0">
                                          <p:val>
                                            <p:strVal val="ppt_y"/>
                                          </p:val>
                                        </p:tav>
                                        <p:tav tm="100000">
                                          <p:val>
                                            <p:strVal val="ppt_y+.1"/>
                                          </p:val>
                                        </p:tav>
                                      </p:tavLst>
                                    </p:anim>
                                    <p:set>
                                      <p:cBhvr>
                                        <p:cTn id="45" dur="1" fill="hold">
                                          <p:stCondLst>
                                            <p:cond delay="999"/>
                                          </p:stCondLst>
                                        </p:cTn>
                                        <p:tgtEl>
                                          <p:spTgt spid="18"/>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54684"/>
            <a:ext cx="8928992" cy="5891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4" name="タイトル 1"/>
          <p:cNvSpPr>
            <a:spLocks noGrp="1"/>
          </p:cNvSpPr>
          <p:nvPr>
            <p:ph type="title"/>
          </p:nvPr>
        </p:nvSpPr>
        <p:spPr>
          <a:xfrm>
            <a:off x="304800" y="228491"/>
            <a:ext cx="8534400" cy="646331"/>
          </a:xfrm>
        </p:spPr>
        <p:txBody>
          <a:bodyPr/>
          <a:lstStyle/>
          <a:p>
            <a:r>
              <a:rPr kumimoji="1" lang="en-US" altLang="ja-JP" dirty="0"/>
              <a:t>LOD Cloud</a:t>
            </a:r>
            <a:endParaRPr kumimoji="1" lang="ja-JP" altLang="en-US" dirty="0"/>
          </a:p>
        </p:txBody>
      </p:sp>
      <p:sp>
        <p:nvSpPr>
          <p:cNvPr id="5" name="テキスト ボックス 4"/>
          <p:cNvSpPr txBox="1"/>
          <p:nvPr/>
        </p:nvSpPr>
        <p:spPr>
          <a:xfrm>
            <a:off x="2747595" y="6597352"/>
            <a:ext cx="6288901" cy="246221"/>
          </a:xfrm>
          <a:prstGeom prst="rect">
            <a:avLst/>
          </a:prstGeom>
          <a:noFill/>
        </p:spPr>
        <p:txBody>
          <a:bodyPr wrap="none" rtlCol="0">
            <a:spAutoFit/>
          </a:bodyPr>
          <a:lstStyle/>
          <a:p>
            <a:pPr algn="r"/>
            <a:r>
              <a:rPr lang="en-US" altLang="ja-JP" sz="1000" dirty="0"/>
              <a:t>Linking Open Data cloud diagram, by Richard </a:t>
            </a:r>
            <a:r>
              <a:rPr lang="en-US" altLang="ja-JP" sz="1000" dirty="0" err="1"/>
              <a:t>Cyganiak</a:t>
            </a:r>
            <a:r>
              <a:rPr lang="en-US" altLang="ja-JP" sz="1000" dirty="0"/>
              <a:t> and </a:t>
            </a:r>
            <a:r>
              <a:rPr lang="en-US" altLang="ja-JP" sz="1000" dirty="0" err="1"/>
              <a:t>Anja</a:t>
            </a:r>
            <a:r>
              <a:rPr lang="en-US" altLang="ja-JP" sz="1000" dirty="0"/>
              <a:t> </a:t>
            </a:r>
            <a:r>
              <a:rPr lang="en-US" altLang="ja-JP" sz="1000" dirty="0" err="1"/>
              <a:t>Jenvtzsch</a:t>
            </a:r>
            <a:r>
              <a:rPr lang="en-US" altLang="ja-JP" sz="1000" dirty="0"/>
              <a:t>. </a:t>
            </a:r>
            <a:r>
              <a:rPr lang="en-US" altLang="ja-JP" sz="1000" dirty="0">
                <a:hlinkClick r:id="rId3"/>
              </a:rPr>
              <a:t>http://lod-cloud.net/</a:t>
            </a:r>
            <a:r>
              <a:rPr lang="en-US" altLang="ja-JP" sz="1000" dirty="0"/>
              <a:t> CC-BY-SA</a:t>
            </a:r>
            <a:endParaRPr kumimoji="1" lang="ja-JP" altLang="en-US" sz="1000" dirty="0"/>
          </a:p>
        </p:txBody>
      </p:sp>
    </p:spTree>
    <p:extLst>
      <p:ext uri="{BB962C8B-B14F-4D97-AF65-F5344CB8AC3E}">
        <p14:creationId xmlns:p14="http://schemas.microsoft.com/office/powerpoint/2010/main" val="16295438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2013-12-12 22.40.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2060848"/>
            <a:ext cx="5494956" cy="4587748"/>
          </a:xfrm>
          <a:prstGeom prst="rect">
            <a:avLst/>
          </a:prstGeom>
        </p:spPr>
      </p:pic>
      <p:sp>
        <p:nvSpPr>
          <p:cNvPr id="2" name="タイトル 1"/>
          <p:cNvSpPr>
            <a:spLocks noGrp="1"/>
          </p:cNvSpPr>
          <p:nvPr>
            <p:ph type="title"/>
          </p:nvPr>
        </p:nvSpPr>
        <p:spPr/>
        <p:txBody>
          <a:bodyPr/>
          <a:lstStyle/>
          <a:p>
            <a:r>
              <a:rPr kumimoji="1" lang="en-US" altLang="ja-JP" dirty="0" err="1"/>
              <a:t>DBpedia</a:t>
            </a:r>
            <a:r>
              <a:rPr kumimoji="1" lang="en-US" altLang="ja-JP" dirty="0"/>
              <a:t> Japanese</a:t>
            </a:r>
            <a:endParaRPr kumimoji="1" lang="ja-JP" altLang="en-US" dirty="0"/>
          </a:p>
        </p:txBody>
      </p:sp>
      <p:pic>
        <p:nvPicPr>
          <p:cNvPr id="5" name="図 4" descr="スクリーンショット 2013-12-13 8.53.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718840"/>
            <a:ext cx="4257385" cy="1990080"/>
          </a:xfrm>
          <a:prstGeom prst="rect">
            <a:avLst/>
          </a:prstGeom>
        </p:spPr>
      </p:pic>
      <p:pic>
        <p:nvPicPr>
          <p:cNvPr id="4" name="図 3" descr="スクリーンショット 2013-12-13 8.54.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200" y="2376264"/>
            <a:ext cx="2611218" cy="4365104"/>
          </a:xfrm>
          <a:prstGeom prst="rect">
            <a:avLst/>
          </a:prstGeom>
        </p:spPr>
      </p:pic>
      <p:pic>
        <p:nvPicPr>
          <p:cNvPr id="7" name="図 6" descr="スクリーンショット 2013-12-13 8.57.0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795" y="1052736"/>
            <a:ext cx="1983941" cy="4752528"/>
          </a:xfrm>
          <a:prstGeom prst="rect">
            <a:avLst/>
          </a:prstGeom>
        </p:spPr>
      </p:pic>
      <p:sp>
        <p:nvSpPr>
          <p:cNvPr id="8" name="テキスト ボックス 7"/>
          <p:cNvSpPr txBox="1"/>
          <p:nvPr/>
        </p:nvSpPr>
        <p:spPr>
          <a:xfrm>
            <a:off x="2314709" y="6351711"/>
            <a:ext cx="2905363" cy="461665"/>
          </a:xfrm>
          <a:prstGeom prst="rect">
            <a:avLst/>
          </a:prstGeom>
          <a:noFill/>
        </p:spPr>
        <p:txBody>
          <a:bodyPr wrap="none" rtlCol="0">
            <a:spAutoFit/>
          </a:bodyPr>
          <a:lstStyle/>
          <a:p>
            <a:r>
              <a:rPr lang="en-US" altLang="ja-JP" dirty="0"/>
              <a:t>http://</a:t>
            </a:r>
            <a:r>
              <a:rPr lang="en-US" altLang="ja-JP" dirty="0" err="1"/>
              <a:t>ja.dbpedia.org</a:t>
            </a:r>
            <a:endParaRPr kumimoji="1" lang="ja-JP" altLang="en-US" dirty="0"/>
          </a:p>
        </p:txBody>
      </p:sp>
    </p:spTree>
    <p:extLst>
      <p:ext uri="{BB962C8B-B14F-4D97-AF65-F5344CB8AC3E}">
        <p14:creationId xmlns:p14="http://schemas.microsoft.com/office/powerpoint/2010/main" val="18644051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LOD</a:t>
            </a:r>
            <a:r>
              <a:rPr kumimoji="1" lang="ja-JP" altLang="en-US" dirty="0"/>
              <a:t>をみる</a:t>
            </a:r>
          </a:p>
        </p:txBody>
      </p:sp>
      <p:sp>
        <p:nvSpPr>
          <p:cNvPr id="3" name="コンテンツ プレースホルダー 2"/>
          <p:cNvSpPr>
            <a:spLocks noGrp="1"/>
          </p:cNvSpPr>
          <p:nvPr>
            <p:ph idx="1"/>
          </p:nvPr>
        </p:nvSpPr>
        <p:spPr/>
        <p:txBody>
          <a:bodyPr/>
          <a:lstStyle/>
          <a:p>
            <a:r>
              <a:rPr lang="en-US" altLang="ja-JP" dirty="0" err="1"/>
              <a:t>DBpedia</a:t>
            </a:r>
            <a:endParaRPr lang="en-US" altLang="ja-JP" dirty="0"/>
          </a:p>
          <a:p>
            <a:r>
              <a:rPr kumimoji="1" lang="en-US" altLang="ja-JP" dirty="0"/>
              <a:t>Freebase</a:t>
            </a:r>
          </a:p>
          <a:p>
            <a:r>
              <a:rPr kumimoji="1" lang="en-US" altLang="ja-JP" dirty="0" err="1"/>
              <a:t>Europeana</a:t>
            </a:r>
            <a:endParaRPr kumimoji="1" lang="en-US" altLang="ja-JP" dirty="0"/>
          </a:p>
          <a:p>
            <a:r>
              <a:rPr kumimoji="1" lang="en-US" altLang="ja-JP" dirty="0"/>
              <a:t>New York Times</a:t>
            </a:r>
          </a:p>
          <a:p>
            <a:r>
              <a:rPr lang="en-US" altLang="ja-JP" dirty="0"/>
              <a:t>Getty</a:t>
            </a:r>
            <a:endParaRPr kumimoji="1" lang="en-US" altLang="ja-JP" dirty="0"/>
          </a:p>
          <a:p>
            <a:r>
              <a:rPr lang="en-US" altLang="ja-JP" dirty="0"/>
              <a:t>NDL Authorities</a:t>
            </a:r>
            <a:endParaRPr kumimoji="1" lang="en-US" altLang="ja-JP" dirty="0"/>
          </a:p>
          <a:p>
            <a:endParaRPr kumimoji="1" lang="ja-JP" altLang="en-US" dirty="0"/>
          </a:p>
        </p:txBody>
      </p:sp>
    </p:spTree>
    <p:extLst>
      <p:ext uri="{BB962C8B-B14F-4D97-AF65-F5344CB8AC3E}">
        <p14:creationId xmlns:p14="http://schemas.microsoft.com/office/powerpoint/2010/main" val="263309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ここまでのまとめ</a:t>
            </a:r>
          </a:p>
        </p:txBody>
      </p:sp>
      <p:sp>
        <p:nvSpPr>
          <p:cNvPr id="3" name="コンテンツ プレースホルダー 2"/>
          <p:cNvSpPr>
            <a:spLocks noGrp="1"/>
          </p:cNvSpPr>
          <p:nvPr>
            <p:ph idx="1"/>
          </p:nvPr>
        </p:nvSpPr>
        <p:spPr/>
        <p:txBody>
          <a:bodyPr/>
          <a:lstStyle/>
          <a:p>
            <a:r>
              <a:rPr lang="ja-JP" altLang="en-US" sz="2400" dirty="0"/>
              <a:t>技術としての</a:t>
            </a:r>
            <a:r>
              <a:rPr lang="en-US" altLang="ja-JP" sz="2400" dirty="0"/>
              <a:t>LOD</a:t>
            </a:r>
          </a:p>
          <a:p>
            <a:pPr lvl="1"/>
            <a:r>
              <a:rPr lang="en-US" altLang="ja-JP" sz="2400" dirty="0"/>
              <a:t>RDF</a:t>
            </a:r>
            <a:r>
              <a:rPr lang="ja-JP" altLang="en-US" sz="2400" dirty="0"/>
              <a:t>・</a:t>
            </a:r>
            <a:r>
              <a:rPr lang="en-US" altLang="ja-JP" sz="2400" dirty="0"/>
              <a:t>Linked Data</a:t>
            </a:r>
            <a:r>
              <a:rPr lang="ja-JP" altLang="en-US" sz="2400" dirty="0"/>
              <a:t>原則</a:t>
            </a:r>
            <a:endParaRPr lang="en-US" altLang="ja-JP" sz="2400" dirty="0"/>
          </a:p>
          <a:p>
            <a:r>
              <a:rPr lang="ja-JP" altLang="en-US" sz="2400" dirty="0"/>
              <a:t>データ流通基盤としての</a:t>
            </a:r>
            <a:r>
              <a:rPr lang="en-US" altLang="ja-JP" sz="2400" dirty="0"/>
              <a:t>LOD</a:t>
            </a:r>
          </a:p>
          <a:p>
            <a:pPr lvl="1"/>
            <a:r>
              <a:rPr kumimoji="1" lang="ja-JP" altLang="en-US" sz="2400" dirty="0"/>
              <a:t>他人のデータをどう使うか</a:t>
            </a:r>
            <a:endParaRPr kumimoji="1" lang="en-US" altLang="ja-JP" sz="2400" dirty="0"/>
          </a:p>
          <a:p>
            <a:pPr lvl="1"/>
            <a:r>
              <a:rPr lang="ja-JP" altLang="en-US" sz="2400" dirty="0"/>
              <a:t>自身のデータをどう使ってもらうか</a:t>
            </a:r>
            <a:endParaRPr lang="en-US" altLang="ja-JP" sz="2400" dirty="0"/>
          </a:p>
          <a:p>
            <a:r>
              <a:rPr kumimoji="1" lang="ja-JP" altLang="en-US" sz="2400" dirty="0"/>
              <a:t>図書館と</a:t>
            </a:r>
            <a:r>
              <a:rPr kumimoji="1" lang="en-US" altLang="ja-JP" sz="2400" dirty="0"/>
              <a:t>LOD</a:t>
            </a:r>
          </a:p>
          <a:p>
            <a:pPr lvl="1"/>
            <a:r>
              <a:rPr lang="ja-JP" altLang="en-US" sz="2400" dirty="0"/>
              <a:t>ユーザに知識を届けるための手段</a:t>
            </a:r>
            <a:endParaRPr lang="en-US" altLang="ja-JP" sz="2400" dirty="0"/>
          </a:p>
          <a:p>
            <a:pPr lvl="2"/>
            <a:r>
              <a:rPr kumimoji="1" lang="ja-JP" altLang="en-US" sz="2400" dirty="0"/>
              <a:t>レファレンスの検索化</a:t>
            </a:r>
            <a:r>
              <a:rPr lang="ja-JP" altLang="en-US" sz="2400" dirty="0"/>
              <a:t>（大規模化）</a:t>
            </a:r>
            <a:endParaRPr lang="en-US" altLang="ja-JP" sz="2400" dirty="0"/>
          </a:p>
          <a:p>
            <a:pPr lvl="2"/>
            <a:r>
              <a:rPr kumimoji="1" lang="ja-JP" altLang="en-US" sz="2400" dirty="0"/>
              <a:t>検索のレファレンス化（詳細化）</a:t>
            </a:r>
            <a:endParaRPr kumimoji="1" lang="en-US" altLang="ja-JP" sz="2400" dirty="0"/>
          </a:p>
          <a:p>
            <a:pPr lvl="1"/>
            <a:r>
              <a:rPr lang="ja-JP" altLang="en-US" sz="2400" dirty="0"/>
              <a:t>例：</a:t>
            </a:r>
            <a:r>
              <a:rPr kumimoji="1" lang="en-US" altLang="ja-JP" sz="2400" dirty="0"/>
              <a:t>Google</a:t>
            </a:r>
            <a:r>
              <a:rPr kumimoji="1" lang="ja-JP" altLang="en-US" sz="2400" dirty="0"/>
              <a:t>ナレッジグラフ</a:t>
            </a:r>
            <a:endParaRPr kumimoji="1" lang="en-US" altLang="ja-JP" sz="2400" dirty="0"/>
          </a:p>
        </p:txBody>
      </p:sp>
    </p:spTree>
    <p:extLst>
      <p:ext uri="{BB962C8B-B14F-4D97-AF65-F5344CB8AC3E}">
        <p14:creationId xmlns:p14="http://schemas.microsoft.com/office/powerpoint/2010/main" val="1618844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179512" y="2382257"/>
            <a:ext cx="8784976" cy="972574"/>
          </a:xfrm>
        </p:spPr>
        <p:txBody>
          <a:bodyPr/>
          <a:lstStyle/>
          <a:p>
            <a:pPr algn="ctr">
              <a:lnSpc>
                <a:spcPct val="130000"/>
              </a:lnSpc>
            </a:pPr>
            <a:r>
              <a:rPr lang="ja-JP" altLang="en-US" sz="4400" dirty="0"/>
              <a:t>オープンデータと図書館</a:t>
            </a:r>
          </a:p>
        </p:txBody>
      </p:sp>
      <p:sp>
        <p:nvSpPr>
          <p:cNvPr id="15363" name="Rectangle 3"/>
          <p:cNvSpPr>
            <a:spLocks noGrp="1" noChangeArrowheads="1"/>
          </p:cNvSpPr>
          <p:nvPr>
            <p:ph type="subTitle" idx="1"/>
          </p:nvPr>
        </p:nvSpPr>
        <p:spPr>
          <a:xfrm>
            <a:off x="838200" y="4365104"/>
            <a:ext cx="7467600" cy="1458913"/>
          </a:xfrm>
        </p:spPr>
        <p:txBody>
          <a:bodyPr/>
          <a:lstStyle/>
          <a:p>
            <a:r>
              <a:rPr lang="ja-JP" altLang="en-US" sz="2400" dirty="0"/>
              <a:t>国立情報学研究所</a:t>
            </a:r>
            <a:endParaRPr lang="en-US" altLang="ja-JP" sz="2400" dirty="0"/>
          </a:p>
          <a:p>
            <a:r>
              <a:rPr lang="ja-JP" altLang="en-US" sz="2400" dirty="0"/>
              <a:t>大向</a:t>
            </a:r>
            <a:r>
              <a:rPr lang="en-US" altLang="ja-JP" sz="2400" dirty="0"/>
              <a:t> </a:t>
            </a:r>
            <a:r>
              <a:rPr lang="ja-JP" altLang="en-US" sz="2400" dirty="0"/>
              <a:t>一輝</a:t>
            </a:r>
            <a:endParaRPr lang="en-US" altLang="ja-JP" sz="2400" dirty="0"/>
          </a:p>
          <a:p>
            <a:r>
              <a:rPr lang="en-US" altLang="ja-JP" sz="2400" dirty="0"/>
              <a:t>@i2k</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3.11</a:t>
            </a:r>
            <a:r>
              <a:rPr kumimoji="1" lang="ja-JP" altLang="en-US" dirty="0"/>
              <a:t>とオープンデータ</a:t>
            </a:r>
          </a:p>
        </p:txBody>
      </p:sp>
      <p:pic>
        <p:nvPicPr>
          <p:cNvPr id="4" name="図 3" descr="スクリーンショット 2013-10-22 22.25.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1" y="2941868"/>
            <a:ext cx="7344817" cy="3502115"/>
          </a:xfrm>
          <a:prstGeom prst="rect">
            <a:avLst/>
          </a:prstGeom>
        </p:spPr>
      </p:pic>
      <p:pic>
        <p:nvPicPr>
          <p:cNvPr id="5" name="図 4" descr="スクリーンショット 2013-10-22 22.2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360435"/>
            <a:ext cx="8307535" cy="2860653"/>
          </a:xfrm>
          <a:prstGeom prst="rect">
            <a:avLst/>
          </a:prstGeom>
        </p:spPr>
      </p:pic>
      <p:sp>
        <p:nvSpPr>
          <p:cNvPr id="6" name="角丸四角形 5"/>
          <p:cNvSpPr/>
          <p:nvPr/>
        </p:nvSpPr>
        <p:spPr>
          <a:xfrm>
            <a:off x="4211960" y="6309320"/>
            <a:ext cx="4824536"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www.tepco.co.jp</a:t>
            </a:r>
            <a:r>
              <a:rPr lang="en-US" altLang="ja-JP" sz="1600" dirty="0">
                <a:latin typeface="ヒラギノ丸ゴ ProN W4"/>
                <a:ea typeface="ヒラギノ丸ゴ ProN W4"/>
                <a:cs typeface="ヒラギノ丸ゴ ProN W4"/>
              </a:rPr>
              <a:t>/forecast/index-</a:t>
            </a:r>
            <a:r>
              <a:rPr lang="en-US" altLang="ja-JP" sz="1600" dirty="0" err="1">
                <a:latin typeface="ヒラギノ丸ゴ ProN W4"/>
                <a:ea typeface="ヒラギノ丸ゴ ProN W4"/>
                <a:cs typeface="ヒラギノ丸ゴ ProN W4"/>
              </a:rPr>
              <a:t>j.html</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1868423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28491"/>
            <a:ext cx="8534400" cy="646331"/>
          </a:xfrm>
        </p:spPr>
        <p:txBody>
          <a:bodyPr/>
          <a:lstStyle/>
          <a:p>
            <a:r>
              <a:rPr kumimoji="1" lang="en-US" altLang="ja-JP" dirty="0"/>
              <a:t>3.11</a:t>
            </a:r>
            <a:r>
              <a:rPr kumimoji="1" lang="ja-JP" altLang="en-US" dirty="0"/>
              <a:t>とオープンデータ</a:t>
            </a:r>
          </a:p>
        </p:txBody>
      </p:sp>
      <p:pic>
        <p:nvPicPr>
          <p:cNvPr id="4" name="図 3" descr="スクリーンショット 2013-10-22 22.26.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51" y="980728"/>
            <a:ext cx="5486317" cy="5674356"/>
          </a:xfrm>
          <a:prstGeom prst="rect">
            <a:avLst/>
          </a:prstGeom>
        </p:spPr>
      </p:pic>
      <p:pic>
        <p:nvPicPr>
          <p:cNvPr id="7" name="図 6" descr="com.btdstudio.tokyoelstatecutplain-01-56-05-180x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496" y="2708920"/>
            <a:ext cx="1425758" cy="2376264"/>
          </a:xfrm>
          <a:prstGeom prst="rect">
            <a:avLst/>
          </a:prstGeom>
          <a:ln>
            <a:noFill/>
          </a:ln>
          <a:effectLst>
            <a:outerShdw blurRad="292100" dist="139700" dir="2700000" algn="tl" rotWithShape="0">
              <a:srgbClr val="333333">
                <a:alpha val="65000"/>
              </a:srgbClr>
            </a:outerShdw>
          </a:effectLst>
        </p:spPr>
      </p:pic>
      <p:pic>
        <p:nvPicPr>
          <p:cNvPr id="8" name="図 7" descr="jp.clinks.setsuko-01-63-03-180x3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056" y="2708920"/>
            <a:ext cx="1425758" cy="2376264"/>
          </a:xfrm>
          <a:prstGeom prst="rect">
            <a:avLst/>
          </a:prstGeom>
          <a:ln>
            <a:noFill/>
          </a:ln>
          <a:effectLst>
            <a:outerShdw blurRad="292100" dist="139700" dir="2700000" algn="tl" rotWithShape="0">
              <a:srgbClr val="333333">
                <a:alpha val="65000"/>
              </a:srgbClr>
            </a:outerShdw>
          </a:effectLst>
        </p:spPr>
      </p:pic>
      <p:pic>
        <p:nvPicPr>
          <p:cNvPr id="9" name="図 8" descr="jp.co_.yahoo_.android.electric-01-167-01-180x3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4293096"/>
            <a:ext cx="1425758" cy="2376264"/>
          </a:xfrm>
          <a:prstGeom prst="rect">
            <a:avLst/>
          </a:prstGeom>
          <a:ln>
            <a:noFill/>
          </a:ln>
          <a:effectLst>
            <a:outerShdw blurRad="292100" dist="139700" dir="2700000" algn="tl" rotWithShape="0">
              <a:srgbClr val="333333">
                <a:alpha val="65000"/>
              </a:srgbClr>
            </a:outerShdw>
          </a:effectLst>
        </p:spPr>
      </p:pic>
      <p:pic>
        <p:nvPicPr>
          <p:cNvPr id="10" name="図 9" descr="com.miyaware.denryoku-01-272-04-180x30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060" y="2708920"/>
            <a:ext cx="1425758" cy="2376264"/>
          </a:xfrm>
          <a:prstGeom prst="rect">
            <a:avLst/>
          </a:prstGeom>
          <a:ln>
            <a:noFill/>
          </a:ln>
          <a:effectLst>
            <a:outerShdw blurRad="292100" dist="139700" dir="2700000" algn="tl" rotWithShape="0">
              <a:srgbClr val="333333">
                <a:alpha val="65000"/>
              </a:srgbClr>
            </a:outerShdw>
          </a:effectLst>
        </p:spPr>
      </p:pic>
      <p:pic>
        <p:nvPicPr>
          <p:cNvPr id="11" name="図 10" descr="jp.co_.airfront.android.PowerPrayWidget-4-168x30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6136" y="4293096"/>
            <a:ext cx="1330708" cy="2376264"/>
          </a:xfrm>
          <a:prstGeom prst="rect">
            <a:avLst/>
          </a:prstGeom>
          <a:ln>
            <a:noFill/>
          </a:ln>
          <a:effectLst>
            <a:outerShdw blurRad="292100" dist="139700" dir="2700000" algn="tl" rotWithShape="0">
              <a:srgbClr val="333333">
                <a:alpha val="65000"/>
              </a:srgbClr>
            </a:outerShdw>
          </a:effectLst>
        </p:spPr>
      </p:pic>
      <p:pic>
        <p:nvPicPr>
          <p:cNvPr id="12" name="図 11" descr="jp.co_.tokai_com.electmonitor-06-168x3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328" y="4293096"/>
            <a:ext cx="1330708" cy="2376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2456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情報の構造化</a:t>
            </a:r>
          </a:p>
        </p:txBody>
      </p:sp>
      <p:sp>
        <p:nvSpPr>
          <p:cNvPr id="3" name="コンテンツ プレースホルダー 2"/>
          <p:cNvSpPr>
            <a:spLocks noGrp="1"/>
          </p:cNvSpPr>
          <p:nvPr>
            <p:ph idx="1"/>
          </p:nvPr>
        </p:nvSpPr>
        <p:spPr/>
        <p:txBody>
          <a:bodyPr>
            <a:noAutofit/>
          </a:bodyPr>
          <a:lstStyle/>
          <a:p>
            <a:pPr marL="0" indent="0">
              <a:buNone/>
            </a:pPr>
            <a:r>
              <a:rPr lang="ja-JP" altLang="en-US" sz="2800" dirty="0"/>
              <a:t>吾輩は猫である。名前はまだ無い。どこで生れたかとんと見当がつかぬ。何でも薄暗いじめじめした所でニャーニャー泣いていた事だけは記憶している。吾輩はここで始めて人間というものを見た。しかもあとで聞くとそれは書生という人間中で一番獰悪な種族であったそうだ。この書生というのは時々我々を捕えて煮て食うという話である。</a:t>
            </a:r>
            <a:r>
              <a:rPr lang="en-US" altLang="ja-JP" sz="2800" dirty="0"/>
              <a:t>…</a:t>
            </a:r>
            <a:endParaRPr kumimoji="1" lang="ja-JP" altLang="en-US" sz="2800" dirty="0"/>
          </a:p>
        </p:txBody>
      </p:sp>
    </p:spTree>
    <p:extLst>
      <p:ext uri="{BB962C8B-B14F-4D97-AF65-F5344CB8AC3E}">
        <p14:creationId xmlns:p14="http://schemas.microsoft.com/office/powerpoint/2010/main" val="1371738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オープンデータとは？</a:t>
            </a:r>
          </a:p>
        </p:txBody>
      </p:sp>
      <p:sp>
        <p:nvSpPr>
          <p:cNvPr id="3" name="コンテンツ プレースホルダー 2"/>
          <p:cNvSpPr>
            <a:spLocks noGrp="1"/>
          </p:cNvSpPr>
          <p:nvPr>
            <p:ph idx="1"/>
          </p:nvPr>
        </p:nvSpPr>
        <p:spPr/>
        <p:txBody>
          <a:bodyPr/>
          <a:lstStyle/>
          <a:p>
            <a:r>
              <a:rPr kumimoji="1" lang="ja-JP" altLang="en-US" sz="2400" dirty="0"/>
              <a:t>ウェブ上で公開された</a:t>
            </a:r>
            <a:r>
              <a:rPr kumimoji="1" lang="ja-JP" altLang="en-US" sz="2400" dirty="0">
                <a:solidFill>
                  <a:srgbClr val="3366FF"/>
                </a:solidFill>
              </a:rPr>
              <a:t>開放性</a:t>
            </a:r>
            <a:r>
              <a:rPr kumimoji="1" lang="ja-JP" altLang="en-US" sz="2400" dirty="0"/>
              <a:t>の高いデータ</a:t>
            </a:r>
            <a:endParaRPr kumimoji="1" lang="en-US" altLang="ja-JP" sz="2400" dirty="0"/>
          </a:p>
          <a:p>
            <a:pPr lvl="1"/>
            <a:r>
              <a:rPr lang="ja-JP" altLang="en-US" sz="2400" dirty="0"/>
              <a:t>制度面での開放性</a:t>
            </a:r>
            <a:endParaRPr lang="en-US" altLang="ja-JP" sz="2400" dirty="0"/>
          </a:p>
          <a:p>
            <a:pPr lvl="1"/>
            <a:r>
              <a:rPr lang="ja-JP" altLang="en-US" sz="2400" dirty="0"/>
              <a:t>技術面での開放性</a:t>
            </a:r>
            <a:endParaRPr lang="en-US" altLang="ja-JP" sz="2400" dirty="0"/>
          </a:p>
          <a:p>
            <a:r>
              <a:rPr lang="ja-JP" altLang="en-US" sz="2400" dirty="0"/>
              <a:t>公共セクターで注目</a:t>
            </a:r>
            <a:endParaRPr lang="en-US" altLang="ja-JP" sz="2400" dirty="0"/>
          </a:p>
          <a:p>
            <a:pPr lvl="1"/>
            <a:r>
              <a:rPr lang="ja-JP" altLang="en-US" sz="2400" dirty="0"/>
              <a:t>オープンガバメントの手段として</a:t>
            </a:r>
            <a:endParaRPr lang="en-US" altLang="ja-JP" sz="2400" dirty="0"/>
          </a:p>
          <a:p>
            <a:pPr lvl="1"/>
            <a:r>
              <a:rPr lang="ja-JP" altLang="en-US" sz="2400" dirty="0"/>
              <a:t>透明性・市民参加・イノベーション</a:t>
            </a:r>
            <a:endParaRPr lang="en-US" altLang="ja-JP" sz="2400" dirty="0"/>
          </a:p>
          <a:p>
            <a:r>
              <a:rPr lang="ja-JP" altLang="en-US" sz="2400" dirty="0"/>
              <a:t>データ社会の礎のひとつ</a:t>
            </a:r>
            <a:endParaRPr lang="en-US" altLang="ja-JP" sz="2400" dirty="0"/>
          </a:p>
          <a:p>
            <a:pPr lvl="1"/>
            <a:r>
              <a:rPr lang="ja-JP" altLang="en-US" sz="2400" dirty="0"/>
              <a:t>ビッグデータ</a:t>
            </a:r>
            <a:endParaRPr lang="en-US" altLang="ja-JP" sz="2400" dirty="0"/>
          </a:p>
          <a:p>
            <a:pPr lvl="1"/>
            <a:r>
              <a:rPr lang="ja-JP" altLang="en-US" sz="2400" dirty="0"/>
              <a:t>パーソナルデータ</a:t>
            </a:r>
            <a:endParaRPr lang="en-US" altLang="ja-JP" sz="2400" dirty="0"/>
          </a:p>
        </p:txBody>
      </p:sp>
      <p:pic>
        <p:nvPicPr>
          <p:cNvPr id="4" name="図 3" descr="ティム・バーナーズ＝リーが示す次のウェブ   Talk Video   TED.com.png"/>
          <p:cNvPicPr>
            <a:picLocks noChangeAspect="1"/>
          </p:cNvPicPr>
          <p:nvPr/>
        </p:nvPicPr>
        <p:blipFill rotWithShape="1">
          <a:blip r:embed="rId2">
            <a:extLst>
              <a:ext uri="{28A0092B-C50C-407E-A947-70E740481C1C}">
                <a14:useLocalDpi xmlns:a14="http://schemas.microsoft.com/office/drawing/2010/main" val="0"/>
              </a:ext>
            </a:extLst>
          </a:blip>
          <a:srcRect l="29747" t="11520" r="30444" b="27087"/>
          <a:stretch/>
        </p:blipFill>
        <p:spPr>
          <a:xfrm>
            <a:off x="6110470" y="3140969"/>
            <a:ext cx="2926026" cy="3384376"/>
          </a:xfrm>
          <a:prstGeom prst="rect">
            <a:avLst/>
          </a:prstGeom>
        </p:spPr>
      </p:pic>
      <p:sp>
        <p:nvSpPr>
          <p:cNvPr id="5" name="角丸四角形 4"/>
          <p:cNvSpPr/>
          <p:nvPr/>
        </p:nvSpPr>
        <p:spPr>
          <a:xfrm>
            <a:off x="7236296" y="6309320"/>
            <a:ext cx="1800200"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ted.com</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1176225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Open Government Initiative   The White Hou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角丸四角形 6"/>
          <p:cNvSpPr/>
          <p:nvPr/>
        </p:nvSpPr>
        <p:spPr>
          <a:xfrm>
            <a:off x="5364088" y="6309320"/>
            <a:ext cx="3672408"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www.whitehouse.gov</a:t>
            </a:r>
            <a:r>
              <a:rPr lang="en-US" altLang="ja-JP" sz="1600" dirty="0">
                <a:latin typeface="ヒラギノ丸ゴ ProN W4"/>
                <a:ea typeface="ヒラギノ丸ゴ ProN W4"/>
                <a:cs typeface="ヒラギノ丸ゴ ProN W4"/>
              </a:rPr>
              <a:t>/open</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333293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外務省  オープンデータ憲章（概要）.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角丸四角形 6"/>
          <p:cNvSpPr/>
          <p:nvPr/>
        </p:nvSpPr>
        <p:spPr>
          <a:xfrm>
            <a:off x="2915816" y="6309320"/>
            <a:ext cx="6120680"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www.mofa.go.jp</a:t>
            </a:r>
            <a:r>
              <a:rPr lang="en-US" altLang="ja-JP" sz="1600" dirty="0">
                <a:latin typeface="ヒラギノ丸ゴ ProN W4"/>
                <a:ea typeface="ヒラギノ丸ゴ ProN W4"/>
                <a:cs typeface="ヒラギノ丸ゴ ProN W4"/>
              </a:rPr>
              <a:t>/</a:t>
            </a:r>
            <a:r>
              <a:rPr lang="en-US" altLang="ja-JP" sz="1600" dirty="0" err="1">
                <a:latin typeface="ヒラギノ丸ゴ ProN W4"/>
                <a:ea typeface="ヒラギノ丸ゴ ProN W4"/>
                <a:cs typeface="ヒラギノ丸ゴ ProN W4"/>
              </a:rPr>
              <a:t>mofaj</a:t>
            </a:r>
            <a:r>
              <a:rPr lang="en-US" altLang="ja-JP" sz="1600" dirty="0">
                <a:latin typeface="ヒラギノ丸ゴ ProN W4"/>
                <a:ea typeface="ヒラギノ丸ゴ ProN W4"/>
                <a:cs typeface="ヒラギノ丸ゴ ProN W4"/>
              </a:rPr>
              <a:t>/</a:t>
            </a:r>
            <a:r>
              <a:rPr lang="en-US" altLang="ja-JP" sz="1600" dirty="0" err="1">
                <a:latin typeface="ヒラギノ丸ゴ ProN W4"/>
                <a:ea typeface="ヒラギノ丸ゴ ProN W4"/>
                <a:cs typeface="ヒラギノ丸ゴ ProN W4"/>
              </a:rPr>
              <a:t>gaiko</a:t>
            </a:r>
            <a:r>
              <a:rPr lang="en-US" altLang="ja-JP" sz="1600" dirty="0">
                <a:latin typeface="ヒラギノ丸ゴ ProN W4"/>
                <a:ea typeface="ヒラギノ丸ゴ ProN W4"/>
                <a:cs typeface="ヒラギノ丸ゴ ProN W4"/>
              </a:rPr>
              <a:t>/page23_000044.html</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17794512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rm_gaiyo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6330462"/>
          </a:xfrm>
          <a:prstGeom prst="rect">
            <a:avLst/>
          </a:prstGeom>
        </p:spPr>
      </p:pic>
      <p:sp>
        <p:nvSpPr>
          <p:cNvPr id="4" name="角丸四角形 3"/>
          <p:cNvSpPr/>
          <p:nvPr/>
        </p:nvSpPr>
        <p:spPr>
          <a:xfrm>
            <a:off x="4427984" y="6309320"/>
            <a:ext cx="4608512"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www.kantei.go.jp</a:t>
            </a:r>
            <a:r>
              <a:rPr lang="en-US" altLang="ja-JP" sz="1600" dirty="0">
                <a:latin typeface="ヒラギノ丸ゴ ProN W4"/>
                <a:ea typeface="ヒラギノ丸ゴ ProN W4"/>
                <a:cs typeface="ヒラギノ丸ゴ ProN W4"/>
              </a:rPr>
              <a:t>/</a:t>
            </a:r>
            <a:r>
              <a:rPr lang="en-US" altLang="ja-JP" sz="1600" dirty="0" err="1">
                <a:latin typeface="ヒラギノ丸ゴ ProN W4"/>
                <a:ea typeface="ヒラギノ丸ゴ ProN W4"/>
                <a:cs typeface="ヒラギノ丸ゴ ProN W4"/>
              </a:rPr>
              <a:t>jp</a:t>
            </a:r>
            <a:r>
              <a:rPr lang="en-US" altLang="ja-JP" sz="1600" dirty="0">
                <a:latin typeface="ヒラギノ丸ゴ ProN W4"/>
                <a:ea typeface="ヒラギノ丸ゴ ProN W4"/>
                <a:cs typeface="ヒラギノ丸ゴ ProN W4"/>
              </a:rPr>
              <a:t>/</a:t>
            </a:r>
            <a:r>
              <a:rPr lang="en-US" altLang="ja-JP" sz="1600" dirty="0" err="1">
                <a:latin typeface="ヒラギノ丸ゴ ProN W4"/>
                <a:ea typeface="ヒラギノ丸ゴ ProN W4"/>
                <a:cs typeface="ヒラギノ丸ゴ ProN W4"/>
              </a:rPr>
              <a:t>singi</a:t>
            </a:r>
            <a:r>
              <a:rPr lang="en-US" altLang="ja-JP" sz="1600" dirty="0">
                <a:latin typeface="ヒラギノ丸ゴ ProN W4"/>
                <a:ea typeface="ヒラギノ丸ゴ ProN W4"/>
                <a:cs typeface="ヒラギノ丸ゴ ProN W4"/>
              </a:rPr>
              <a:t>/it2/</a:t>
            </a:r>
            <a:r>
              <a:rPr lang="en-US" altLang="ja-JP" sz="1600" dirty="0" err="1">
                <a:latin typeface="ヒラギノ丸ゴ ProN W4"/>
                <a:ea typeface="ヒラギノ丸ゴ ProN W4"/>
                <a:cs typeface="ヒラギノ丸ゴ ProN W4"/>
              </a:rPr>
              <a:t>densi</a:t>
            </a:r>
            <a:r>
              <a:rPr lang="en-US" altLang="ja-JP" sz="1600" dirty="0">
                <a:latin typeface="ヒラギノ丸ゴ ProN W4"/>
                <a:ea typeface="ヒラギノ丸ゴ ProN W4"/>
                <a:cs typeface="ヒラギノ丸ゴ ProN W4"/>
              </a:rPr>
              <a:t>/</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4788415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Place overview   Global Open Data Index by Open Knowle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角丸四角形 4"/>
          <p:cNvSpPr/>
          <p:nvPr/>
        </p:nvSpPr>
        <p:spPr>
          <a:xfrm>
            <a:off x="5652120" y="6309320"/>
            <a:ext cx="3384376"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index.okfn.org</a:t>
            </a:r>
            <a:r>
              <a:rPr lang="en-US" altLang="ja-JP" sz="1600" dirty="0">
                <a:latin typeface="ヒラギノ丸ゴ ProN W4"/>
                <a:ea typeface="ヒラギノ丸ゴ ProN W4"/>
                <a:cs typeface="ヒラギノ丸ゴ ProN W4"/>
              </a:rPr>
              <a:t>/country/</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2424749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Japan   Global Open Data Index by Open Knowle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721253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DATA GO J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角丸四角形 4"/>
          <p:cNvSpPr/>
          <p:nvPr/>
        </p:nvSpPr>
        <p:spPr>
          <a:xfrm>
            <a:off x="6444208" y="6309320"/>
            <a:ext cx="2592288"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www.data.go.jp</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11967743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タセットの検索   DATA GO J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720631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002.csv   Google スプレッドシート.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90526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豚肉消費量   2013年第一位 北海道  ｜新・都道府県別統計とランキングで見る県民性  とどラン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角丸四角形 3"/>
          <p:cNvSpPr/>
          <p:nvPr/>
        </p:nvSpPr>
        <p:spPr>
          <a:xfrm>
            <a:off x="6660232" y="6309320"/>
            <a:ext cx="2376264"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todo-ran.com</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1033206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情報の構造化</a:t>
            </a:r>
          </a:p>
        </p:txBody>
      </p:sp>
      <p:sp>
        <p:nvSpPr>
          <p:cNvPr id="3" name="コンテンツ プレースホルダー 2"/>
          <p:cNvSpPr>
            <a:spLocks noGrp="1"/>
          </p:cNvSpPr>
          <p:nvPr>
            <p:ph idx="1"/>
          </p:nvPr>
        </p:nvSpPr>
        <p:spPr/>
        <p:txBody>
          <a:bodyPr>
            <a:noAutofit/>
          </a:bodyPr>
          <a:lstStyle/>
          <a:p>
            <a:r>
              <a:rPr kumimoji="1" lang="ja-JP" altLang="en-US" dirty="0"/>
              <a:t>我輩＝猫</a:t>
            </a:r>
            <a:endParaRPr kumimoji="1" lang="en-US" altLang="ja-JP" dirty="0"/>
          </a:p>
          <a:p>
            <a:pPr lvl="1"/>
            <a:r>
              <a:rPr lang="ja-JP" altLang="en-US" dirty="0"/>
              <a:t>名前＝なし</a:t>
            </a:r>
            <a:endParaRPr lang="en-US" altLang="ja-JP" dirty="0"/>
          </a:p>
          <a:p>
            <a:pPr lvl="1"/>
            <a:r>
              <a:rPr lang="ja-JP" altLang="en-US" dirty="0"/>
              <a:t>出身地＝薄暗いじめじめした所</a:t>
            </a:r>
            <a:endParaRPr lang="en-US" altLang="ja-JP" dirty="0"/>
          </a:p>
          <a:p>
            <a:r>
              <a:rPr lang="ja-JP" altLang="en-US" dirty="0"/>
              <a:t>吾輩</a:t>
            </a:r>
            <a:r>
              <a:rPr lang="en-US" altLang="ja-JP" dirty="0"/>
              <a:t>→</a:t>
            </a:r>
            <a:r>
              <a:rPr lang="ja-JP" altLang="en-US" dirty="0"/>
              <a:t>見る</a:t>
            </a:r>
            <a:r>
              <a:rPr lang="en-US" altLang="ja-JP" dirty="0"/>
              <a:t>→</a:t>
            </a:r>
            <a:r>
              <a:rPr lang="ja-JP" altLang="en-US" dirty="0"/>
              <a:t>人間</a:t>
            </a:r>
            <a:endParaRPr lang="en-US" altLang="ja-JP" dirty="0"/>
          </a:p>
          <a:p>
            <a:r>
              <a:rPr lang="ja-JP" altLang="en-US" dirty="0"/>
              <a:t>人間＝書生</a:t>
            </a:r>
            <a:endParaRPr lang="en-US" altLang="ja-JP" dirty="0"/>
          </a:p>
          <a:p>
            <a:pPr lvl="1"/>
            <a:r>
              <a:rPr lang="ja-JP" altLang="en-US" dirty="0"/>
              <a:t>特徴＝人間中で一番獰悪な種族</a:t>
            </a:r>
            <a:endParaRPr lang="en-US" altLang="ja-JP" dirty="0"/>
          </a:p>
          <a:p>
            <a:pPr lvl="1"/>
            <a:r>
              <a:rPr lang="ja-JP" altLang="en-US" dirty="0"/>
              <a:t>特徴＝猫を捕えて煮て食う</a:t>
            </a:r>
            <a:endParaRPr lang="en-US" altLang="ja-JP" dirty="0"/>
          </a:p>
        </p:txBody>
      </p:sp>
    </p:spTree>
    <p:extLst>
      <p:ext uri="{BB962C8B-B14F-4D97-AF65-F5344CB8AC3E}">
        <p14:creationId xmlns:p14="http://schemas.microsoft.com/office/powerpoint/2010/main" val="17403883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牛肉消費量   2013年第一位 奈良県  ｜新・都道府県別統計とランキングで見る県民性  とどラン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12265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次世代統計利用システム.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角丸四角形 3"/>
          <p:cNvSpPr/>
          <p:nvPr/>
        </p:nvSpPr>
        <p:spPr>
          <a:xfrm>
            <a:off x="6156176" y="6309320"/>
            <a:ext cx="2880320"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statdb.nstac.go.jp</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2867916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統計センター GIS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角丸四角形 3"/>
          <p:cNvSpPr/>
          <p:nvPr/>
        </p:nvSpPr>
        <p:spPr>
          <a:xfrm>
            <a:off x="6156176" y="6309320"/>
            <a:ext cx="2880320"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statdb.nstac.go.jp</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1840019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統計センター GIS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531619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人口ピラミッド（国勢調査・将来推計人口）.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303659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日本のオープンデータ都市マップ.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角丸四角形 4"/>
          <p:cNvSpPr/>
          <p:nvPr/>
        </p:nvSpPr>
        <p:spPr>
          <a:xfrm>
            <a:off x="4644008" y="6309320"/>
            <a:ext cx="4392488"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fukuno.jig.jp</a:t>
            </a:r>
            <a:r>
              <a:rPr lang="en-US" altLang="ja-JP" sz="1600" dirty="0">
                <a:latin typeface="ヒラギノ丸ゴ ProN W4"/>
                <a:ea typeface="ヒラギノ丸ゴ ProN W4"/>
                <a:cs typeface="ヒラギノ丸ゴ ProN W4"/>
              </a:rPr>
              <a:t>/2013/</a:t>
            </a:r>
            <a:r>
              <a:rPr lang="en-US" altLang="ja-JP" sz="1600" dirty="0" err="1">
                <a:latin typeface="ヒラギノ丸ゴ ProN W4"/>
                <a:ea typeface="ヒラギノ丸ゴ ProN W4"/>
                <a:cs typeface="ヒラギノ丸ゴ ProN W4"/>
              </a:rPr>
              <a:t>opendatamap</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752455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福井県鯖江市＞データシティ鯖江（XML RDFによるオープンデータ化の推進）.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角丸四角形 3"/>
          <p:cNvSpPr/>
          <p:nvPr/>
        </p:nvSpPr>
        <p:spPr>
          <a:xfrm>
            <a:off x="3131840" y="6309320"/>
            <a:ext cx="5904656"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www.city.sabae.fukui.jp</a:t>
            </a:r>
            <a:r>
              <a:rPr lang="en-US" altLang="ja-JP" sz="1600" dirty="0">
                <a:latin typeface="ヒラギノ丸ゴ ProN W4"/>
                <a:ea typeface="ヒラギノ丸ゴ ProN W4"/>
                <a:cs typeface="ヒラギノ丸ゴ ProN W4"/>
              </a:rPr>
              <a:t>/</a:t>
            </a:r>
            <a:r>
              <a:rPr lang="en-US" altLang="ja-JP" sz="1600" dirty="0" err="1">
                <a:latin typeface="ヒラギノ丸ゴ ProN W4"/>
                <a:ea typeface="ヒラギノ丸ゴ ProN W4"/>
                <a:cs typeface="ヒラギノ丸ゴ ProN W4"/>
              </a:rPr>
              <a:t>pageview.html?id</a:t>
            </a:r>
            <a:r>
              <a:rPr lang="en-US" altLang="ja-JP" sz="1600" dirty="0">
                <a:latin typeface="ヒラギノ丸ゴ ProN W4"/>
                <a:ea typeface="ヒラギノ丸ゴ ProN W4"/>
                <a:cs typeface="ヒラギノ丸ゴ ProN W4"/>
              </a:rPr>
              <a:t>=11552</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373953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busmoni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角丸四角形 3"/>
          <p:cNvSpPr/>
          <p:nvPr/>
        </p:nvSpPr>
        <p:spPr>
          <a:xfrm>
            <a:off x="4932040" y="6309320"/>
            <a:ext cx="4104456"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a:t>
            </a:r>
            <a:r>
              <a:rPr lang="en-US" altLang="ja-JP" sz="1600" dirty="0" err="1">
                <a:latin typeface="ヒラギノ丸ゴ ProN W4"/>
                <a:ea typeface="ヒラギノ丸ゴ ProN W4"/>
                <a:cs typeface="ヒラギノ丸ゴ ProN W4"/>
              </a:rPr>
              <a:t>fukuno.jig.jp</a:t>
            </a:r>
            <a:r>
              <a:rPr lang="en-US" altLang="ja-JP" sz="1600" dirty="0">
                <a:latin typeface="ヒラギノ丸ゴ ProN W4"/>
                <a:ea typeface="ヒラギノ丸ゴ ProN W4"/>
                <a:cs typeface="ヒラギノ丸ゴ ProN W4"/>
              </a:rPr>
              <a:t>/2012/</a:t>
            </a:r>
            <a:r>
              <a:rPr lang="en-US" altLang="ja-JP" sz="1600" dirty="0" err="1">
                <a:latin typeface="ヒラギノ丸ゴ ProN W4"/>
                <a:ea typeface="ヒラギノ丸ゴ ProN W4"/>
                <a:cs typeface="ヒラギノ丸ゴ ProN W4"/>
              </a:rPr>
              <a:t>busmonitor</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4030680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インターナショナルオープンデータデイ2014   ハッシュタグは  oddj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角丸四角形 3"/>
          <p:cNvSpPr/>
          <p:nvPr/>
        </p:nvSpPr>
        <p:spPr>
          <a:xfrm>
            <a:off x="6444208" y="6309320"/>
            <a:ext cx="2592288" cy="432048"/>
          </a:xfrm>
          <a:prstGeom prst="roundRect">
            <a:avLst>
              <a:gd name="adj" fmla="val 43389"/>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altLang="ja-JP" sz="1600" dirty="0">
                <a:latin typeface="ヒラギノ丸ゴ ProN W4"/>
                <a:ea typeface="ヒラギノ丸ゴ ProN W4"/>
                <a:cs typeface="ヒラギノ丸ゴ ProN W4"/>
              </a:rPr>
              <a:t>http://odhd14.okfn.jp</a:t>
            </a:r>
            <a:endParaRPr lang="ja-JP" altLang="en-US" sz="1600" dirty="0">
              <a:latin typeface="ヒラギノ丸ゴ ProN W4"/>
              <a:ea typeface="ヒラギノ丸ゴ ProN W4"/>
              <a:cs typeface="ヒラギノ丸ゴ ProN W4"/>
            </a:endParaRPr>
          </a:p>
        </p:txBody>
      </p:sp>
    </p:spTree>
    <p:extLst>
      <p:ext uri="{BB962C8B-B14F-4D97-AF65-F5344CB8AC3E}">
        <p14:creationId xmlns:p14="http://schemas.microsoft.com/office/powerpoint/2010/main" val="530788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304800" y="228491"/>
            <a:ext cx="8534400" cy="646331"/>
          </a:xfrm>
        </p:spPr>
        <p:txBody>
          <a:bodyPr/>
          <a:lstStyle/>
          <a:p>
            <a:r>
              <a:rPr kumimoji="1" lang="en-US" altLang="ja-JP" dirty="0"/>
              <a:t>IODD2015</a:t>
            </a:r>
            <a:r>
              <a:rPr kumimoji="1" lang="ja-JP" altLang="en-US" dirty="0"/>
              <a:t>（</a:t>
            </a:r>
            <a:r>
              <a:rPr kumimoji="1" lang="en-US" altLang="ja-JP" dirty="0"/>
              <a:t>2015.2.21)</a:t>
            </a:r>
            <a:endParaRPr kumimoji="1" lang="ja-JP" altLang="en-US" dirty="0"/>
          </a:p>
        </p:txBody>
      </p:sp>
      <p:pic>
        <p:nvPicPr>
          <p:cNvPr id="2" name="図 1" descr="スクリーンショット 2015-02-14 16.47.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24744"/>
            <a:ext cx="3607246" cy="5733256"/>
          </a:xfrm>
          <a:prstGeom prst="rect">
            <a:avLst/>
          </a:prstGeom>
        </p:spPr>
      </p:pic>
      <p:pic>
        <p:nvPicPr>
          <p:cNvPr id="3" name="図 2" descr="スクリーンショット 2015-02-14 16.47.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124744"/>
            <a:ext cx="3592297" cy="5154165"/>
          </a:xfrm>
          <a:prstGeom prst="rect">
            <a:avLst/>
          </a:prstGeom>
        </p:spPr>
      </p:pic>
    </p:spTree>
    <p:extLst>
      <p:ext uri="{BB962C8B-B14F-4D97-AF65-F5344CB8AC3E}">
        <p14:creationId xmlns:p14="http://schemas.microsoft.com/office/powerpoint/2010/main" val="883799426"/>
      </p:ext>
    </p:extLst>
  </p:cSld>
  <p:clrMapOvr>
    <a:masterClrMapping/>
  </p:clrMapOvr>
</p:sld>
</file>

<file path=ppt/theme/theme1.xml><?xml version="1.0" encoding="utf-8"?>
<a:theme xmlns:a="http://schemas.openxmlformats.org/drawingml/2006/main" name="新しいプレゼンテーション">
  <a:themeElements>
    <a:clrScheme name="新しいプレゼンテーショ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新しいプレゼンテーション">
      <a:majorFont>
        <a:latin typeface="小塚ゴシック Std M"/>
        <a:ea typeface="小塚ゴシック Std M"/>
        <a:cs typeface="小塚ゴシック Std M"/>
      </a:majorFont>
      <a:minorFont>
        <a:latin typeface="小塚ゴシック Std R"/>
        <a:ea typeface="小塚ゴシック Std R"/>
        <a:cs typeface="小塚ゴシック Std 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新しいプレゼンテーショ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しいプレゼンテーショ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しいプレゼンテーショ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しいプレゼンテーショ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しいプレゼンテーショ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しいプレゼンテーショ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しいプレゼンテーション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しいプレゼンテーショ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しいプレゼンテーショ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しいプレゼンテーショ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しいプレゼンテーショ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しいプレゼンテーショ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18690</TotalTime>
  <Words>5413</Words>
  <Application>Microsoft Office PowerPoint</Application>
  <PresentationFormat>画面に合わせる (4:3)</PresentationFormat>
  <Paragraphs>953</Paragraphs>
  <Slides>123</Slides>
  <Notes>8</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123</vt:i4>
      </vt:variant>
    </vt:vector>
  </HeadingPairs>
  <TitlesOfParts>
    <vt:vector size="133" baseType="lpstr">
      <vt:lpstr>ヒラギノ角ゴ ProN W3</vt:lpstr>
      <vt:lpstr>ヒラギノ丸ゴ ProN W4</vt:lpstr>
      <vt:lpstr>ヒラギノ明朝 Pro W3</vt:lpstr>
      <vt:lpstr>小塚ゴシック Std M</vt:lpstr>
      <vt:lpstr>小塚ゴシック Std R</vt:lpstr>
      <vt:lpstr>Arial</vt:lpstr>
      <vt:lpstr>Century</vt:lpstr>
      <vt:lpstr>Times New Roman</vt:lpstr>
      <vt:lpstr>Wingdings</vt:lpstr>
      <vt:lpstr>新しいプレゼンテーション</vt:lpstr>
      <vt:lpstr>データの共有化</vt:lpstr>
      <vt:lpstr>自己紹介</vt:lpstr>
      <vt:lpstr>自己紹介</vt:lpstr>
      <vt:lpstr>講義の流れ</vt:lpstr>
      <vt:lpstr>データ・情報・知識</vt:lpstr>
      <vt:lpstr>デジタル化</vt:lpstr>
      <vt:lpstr>情報の構造化</vt:lpstr>
      <vt:lpstr>情報の構造化</vt:lpstr>
      <vt:lpstr>情報の構造化</vt:lpstr>
      <vt:lpstr>情報の構造化</vt:lpstr>
      <vt:lpstr>構造化の利点</vt:lpstr>
      <vt:lpstr>構造化の観点</vt:lpstr>
      <vt:lpstr>情報の「かたち」</vt:lpstr>
      <vt:lpstr>情報の「かたち」</vt:lpstr>
      <vt:lpstr>データモデル</vt:lpstr>
      <vt:lpstr>データモデルと表現力</vt:lpstr>
      <vt:lpstr>データモデルと表現力</vt:lpstr>
      <vt:lpstr>データモデルの選択</vt:lpstr>
      <vt:lpstr>表からグラフへ</vt:lpstr>
      <vt:lpstr>シンタックス</vt:lpstr>
      <vt:lpstr>構造化のよしあし</vt:lpstr>
      <vt:lpstr>PowerPoint プレゼンテーション</vt:lpstr>
      <vt:lpstr>コンピュータと「ネ申Excel」</vt:lpstr>
      <vt:lpstr>情報の「なかみ」</vt:lpstr>
      <vt:lpstr>情報の「なかみ」</vt:lpstr>
      <vt:lpstr>セマンティクス</vt:lpstr>
      <vt:lpstr>語彙の共有・標準化</vt:lpstr>
      <vt:lpstr>メタデータのための語彙</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ここまでのまとめ</vt:lpstr>
      <vt:lpstr>ウェブ・RDF・LOD</vt:lpstr>
      <vt:lpstr>科学研究と情報技術</vt:lpstr>
      <vt:lpstr>ウェブとは</vt:lpstr>
      <vt:lpstr>インターネット</vt:lpstr>
      <vt:lpstr>ハイパーテキスト</vt:lpstr>
      <vt:lpstr>PowerPoint プレゼンテーション</vt:lpstr>
      <vt:lpstr>ウェブの基本要素</vt:lpstr>
      <vt:lpstr>オープンなウェブ</vt:lpstr>
      <vt:lpstr>ウェブのアーキテクチャ</vt:lpstr>
      <vt:lpstr>意味を持つウェブ</vt:lpstr>
      <vt:lpstr>Linked Open Dataのコンセプト</vt:lpstr>
      <vt:lpstr>つながるデータ</vt:lpstr>
      <vt:lpstr>つながるデータ</vt:lpstr>
      <vt:lpstr>つながるデータ</vt:lpstr>
      <vt:lpstr>現実のデータ</vt:lpstr>
      <vt:lpstr>Linked Open Dataの技術</vt:lpstr>
      <vt:lpstr>RDF/LODによる知識表現</vt:lpstr>
      <vt:lpstr>Linked Dataの原則</vt:lpstr>
      <vt:lpstr>図書館データとLOD</vt:lpstr>
      <vt:lpstr>CiNii BooksのLOD</vt:lpstr>
      <vt:lpstr>CiNii Booksの書誌モデル</vt:lpstr>
      <vt:lpstr>国立国会図書館サーチの書誌モデル</vt:lpstr>
      <vt:lpstr>語彙の設計</vt:lpstr>
      <vt:lpstr>FRBR・RDA・BIBFRAME</vt:lpstr>
      <vt:lpstr>FRBR</vt:lpstr>
      <vt:lpstr>FRBR</vt:lpstr>
      <vt:lpstr>FRBR</vt:lpstr>
      <vt:lpstr>BIBFRAME</vt:lpstr>
      <vt:lpstr>つながる図書館データ</vt:lpstr>
      <vt:lpstr>つながる図書館データ</vt:lpstr>
      <vt:lpstr>LODをつくる</vt:lpstr>
      <vt:lpstr>LODAC Museum</vt:lpstr>
      <vt:lpstr>LODAC Museumの情報源</vt:lpstr>
      <vt:lpstr>データの標準化</vt:lpstr>
      <vt:lpstr>メタデータのアーキテクチャ</vt:lpstr>
      <vt:lpstr>情報の統合</vt:lpstr>
      <vt:lpstr>LODACデータベース</vt:lpstr>
      <vt:lpstr>LOD Cloud</vt:lpstr>
      <vt:lpstr>DBpedia Japanese</vt:lpstr>
      <vt:lpstr>LODをみる</vt:lpstr>
      <vt:lpstr>ここまでのまとめ</vt:lpstr>
      <vt:lpstr>オープンデータと図書館</vt:lpstr>
      <vt:lpstr>3.11とオープンデータ</vt:lpstr>
      <vt:lpstr>3.11とオープンデータ</vt:lpstr>
      <vt:lpstr>オープンデータとは？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IODD2015（2015.2.21)</vt:lpstr>
      <vt:lpstr>PowerPoint プレゼンテーション</vt:lpstr>
      <vt:lpstr>PowerPoint プレゼンテーション</vt:lpstr>
      <vt:lpstr>図書館のオープンデータ</vt:lpstr>
      <vt:lpstr>書誌・所蔵・典拠データ</vt:lpstr>
      <vt:lpstr>CiNiiのデータ</vt:lpstr>
      <vt:lpstr>PowerPoint プレゼンテーション</vt:lpstr>
      <vt:lpstr>つながるデータ</vt:lpstr>
      <vt:lpstr>DBpedia Japanese</vt:lpstr>
      <vt:lpstr>つながるデータの姿</vt:lpstr>
      <vt:lpstr>PowerPoint プレゼンテーション</vt:lpstr>
      <vt:lpstr>PowerPoint プレゼンテーション</vt:lpstr>
      <vt:lpstr>PowerPoint プレゼンテーション</vt:lpstr>
      <vt:lpstr>知識インフラとしての図書館データ</vt:lpstr>
      <vt:lpstr>PowerPoint プレゼンテーション</vt:lpstr>
      <vt:lpstr>PowerPoint プレゼンテーション</vt:lpstr>
      <vt:lpstr>レファ協データの意義</vt:lpstr>
      <vt:lpstr>究極のQ&amp;A</vt:lpstr>
      <vt:lpstr>知識をつくる図書館</vt:lpstr>
      <vt:lpstr>PowerPoint プレゼンテーション</vt:lpstr>
      <vt:lpstr>PowerPoint プレゼンテーション</vt:lpstr>
      <vt:lpstr>残念な日本地図</vt:lpstr>
      <vt:lpstr>PowerPoint プレゼンテーション</vt:lpstr>
      <vt:lpstr>PowerPoint プレゼンテーション</vt:lpstr>
      <vt:lpstr>ここまでのまとめ</vt:lpstr>
    </vt:vector>
  </TitlesOfParts>
  <Company>ohmukai ikki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Webプラットフォーム ー ブログ・SNS・ソーシャルウェアの未来形 ー</dc:title>
  <cp:lastModifiedBy>nakayama masaki</cp:lastModifiedBy>
  <cp:revision>374</cp:revision>
  <cp:lastPrinted>2009-08-03T00:56:40Z</cp:lastPrinted>
  <dcterms:created xsi:type="dcterms:W3CDTF">2010-08-04T03:26:26Z</dcterms:created>
  <dcterms:modified xsi:type="dcterms:W3CDTF">2019-06-05T02:23:00Z</dcterms:modified>
</cp:coreProperties>
</file>